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6" r:id="rId2"/>
    <p:sldId id="289" r:id="rId3"/>
    <p:sldId id="272" r:id="rId4"/>
    <p:sldId id="286" r:id="rId5"/>
    <p:sldId id="287" r:id="rId6"/>
    <p:sldId id="264" r:id="rId7"/>
    <p:sldId id="294" r:id="rId8"/>
    <p:sldId id="292" r:id="rId9"/>
    <p:sldId id="293" r:id="rId10"/>
    <p:sldId id="268" r:id="rId11"/>
    <p:sldId id="295" r:id="rId12"/>
    <p:sldId id="297" r:id="rId13"/>
    <p:sldId id="296" r:id="rId14"/>
    <p:sldId id="301" r:id="rId15"/>
    <p:sldId id="302" r:id="rId16"/>
    <p:sldId id="303" r:id="rId17"/>
    <p:sldId id="305" r:id="rId18"/>
    <p:sldId id="304" r:id="rId19"/>
    <p:sldId id="306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16" autoAdjust="0"/>
    <p:restoredTop sz="94660"/>
  </p:normalViewPr>
  <p:slideViewPr>
    <p:cSldViewPr>
      <p:cViewPr>
        <p:scale>
          <a:sx n="70" d="100"/>
          <a:sy n="70" d="100"/>
        </p:scale>
        <p:origin x="-1932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image" Target="../media/image1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D7DF555-7395-4413-AEFA-4541C8FBEB53}" type="datetimeFigureOut">
              <a:rPr lang="en-US"/>
              <a:pPr>
                <a:defRPr/>
              </a:pPr>
              <a:t>05/03/2020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04D3B3F-BFD4-4719-8775-7E08AF510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432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24C8E9E-3FB8-4EA4-B0C4-A1970BE0FF89}" type="datetimeFigureOut">
              <a:rPr lang="en-US"/>
              <a:pPr>
                <a:defRPr/>
              </a:pPr>
              <a:t>05/03/2020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71E420-8643-4D6D-9F2F-6F7A1EF1CC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74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Chú ý 2: slide 4(phai co hinh mau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4D711EE0-7D81-401C-8BA6-85945D806F15}" type="slidenum">
              <a:rPr lang="en-US" smtClean="0"/>
              <a:pPr eaLnBrk="1" hangingPunct="1"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Chú ý 2: slide 4(phai co hinh mau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FFC10B81-996D-47D3-9698-F5A962D472E9}" type="slidenum">
              <a:rPr lang="en-US" smtClean="0"/>
              <a:pPr eaLnBrk="1" hangingPunct="1"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6FB4A326-6839-4026-8170-2F549B964FF4}" type="slidenum">
              <a:rPr lang="en-US" smtClean="0"/>
              <a:pPr eaLnBrk="1" hangingPunct="1"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FF00E5DA-0872-4C91-AC59-30CBDA721755}" type="slidenum">
              <a:rPr lang="en-US" smtClean="0"/>
              <a:pPr eaLnBrk="1" hangingPunct="1"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D421636-6410-40D7-A0D3-604BE61DFCBF}" type="slidenum">
              <a:rPr lang="en-US" smtClean="0"/>
              <a:pPr eaLnBrk="1" hangingPunct="1"/>
              <a:t>16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F685E-429D-442D-BBB9-C797F32CE94A}" type="datetimeFigureOut">
              <a:rPr lang="en-US"/>
              <a:pPr>
                <a:defRPr/>
              </a:pPr>
              <a:t>05/03/2020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37404-68BA-44C3-A8C6-C3A89FAED2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021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2B68A-B047-429F-B251-2AA513E8CA68}" type="datetimeFigureOut">
              <a:rPr lang="en-US"/>
              <a:pPr>
                <a:defRPr/>
              </a:pPr>
              <a:t>05/03/2020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91844-2C7F-4C09-907D-4DD766E9F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52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1DEB1-584A-4B52-B788-1C351E15B9F1}" type="datetimeFigureOut">
              <a:rPr lang="en-US"/>
              <a:pPr>
                <a:defRPr/>
              </a:pPr>
              <a:t>05/03/2020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4C1F9-5C6B-4C2E-9076-2CE8F6CA6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22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910D-E441-4DB2-8D41-3CB9DC072336}" type="datetimeFigureOut">
              <a:rPr lang="en-US"/>
              <a:pPr>
                <a:defRPr/>
              </a:pPr>
              <a:t>05/03/2020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8FEC7-05BF-4E04-9E98-DB1A462148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75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E81BF-D587-4FC5-9A31-11319C432AE8}" type="datetimeFigureOut">
              <a:rPr lang="en-US"/>
              <a:pPr>
                <a:defRPr/>
              </a:pPr>
              <a:t>05/03/2020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8255A-6B45-4E85-867D-3BB6E3A7EF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6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C15E5-BE4F-40EA-93A3-F108B35F5F24}" type="datetimeFigureOut">
              <a:rPr lang="en-US"/>
              <a:pPr>
                <a:defRPr/>
              </a:pPr>
              <a:t>05/03/2020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93DC9-BE4F-42D9-866B-39C0E2DA5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0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8C4DB-8B3E-4AA7-96E8-4F19B3E727AA}" type="datetimeFigureOut">
              <a:rPr lang="en-US"/>
              <a:pPr>
                <a:defRPr/>
              </a:pPr>
              <a:t>05/03/2020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74EEC-F8A1-4A25-8A22-ABD6470AE0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62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A5970-BD22-4FDE-AC43-74454B050496}" type="datetimeFigureOut">
              <a:rPr lang="en-US"/>
              <a:pPr>
                <a:defRPr/>
              </a:pPr>
              <a:t>05/03/2020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E7A28-E725-4A8E-8438-6ADA21348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36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A4B24-6C7F-4E95-858B-C1F4225F16D0}" type="datetimeFigureOut">
              <a:rPr lang="en-US"/>
              <a:pPr>
                <a:defRPr/>
              </a:pPr>
              <a:t>05/03/2020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59C03-D8A5-46CC-A055-5C057AA0B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576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7261B-D59A-412F-8C4E-6B214420691F}" type="datetimeFigureOut">
              <a:rPr lang="en-US"/>
              <a:pPr>
                <a:defRPr/>
              </a:pPr>
              <a:t>05/03/2020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5A403-A5A2-45FA-BEA4-40D719B119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69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DF287-5CC8-42D1-A6D0-F5B5DC03863F}" type="datetimeFigureOut">
              <a:rPr lang="en-US"/>
              <a:pPr>
                <a:defRPr/>
              </a:pPr>
              <a:t>05/03/2020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3F77D-08D9-496E-9655-58BB3BFA1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79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673285-F45E-4328-BA3A-600DF95210FC}" type="datetimeFigureOut">
              <a:rPr lang="en-US"/>
              <a:pPr>
                <a:defRPr/>
              </a:pPr>
              <a:t>05/03/2020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205CDF-6C51-49A6-89CA-770DF07A2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7.png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VietNam\Desktop\Paint%20(2).lnk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477962"/>
          </a:xfrm>
        </p:spPr>
        <p:txBody>
          <a:bodyPr/>
          <a:lstStyle/>
          <a:p>
            <a:pPr>
              <a:tabLst>
                <a:tab pos="1541463" algn="l"/>
              </a:tabLst>
            </a:pPr>
            <a:r>
              <a:rPr lang="en-US" i="1" u="sng" smtClean="0">
                <a:solidFill>
                  <a:srgbClr val="FF0000"/>
                </a:solidFill>
              </a:rPr>
              <a:t>Kiểm tra bài cũ:</a:t>
            </a:r>
            <a:r>
              <a:rPr lang="en-US" smtClean="0"/>
              <a:t/>
            </a:r>
            <a:br>
              <a:rPr lang="en-US" smtClean="0"/>
            </a:br>
            <a:r>
              <a:rPr lang="en-US" sz="3400" smtClean="0">
                <a:latin typeface="Times New Roman" pitchFamily="18" charset="0"/>
                <a:cs typeface="Times New Roman" pitchFamily="18" charset="0"/>
              </a:rPr>
              <a:t>Em hãy điều chỉnh trang vẽ sau sao cho phù hợp?</a:t>
            </a:r>
          </a:p>
        </p:txBody>
      </p:sp>
      <p:pic>
        <p:nvPicPr>
          <p:cNvPr id="307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1889125"/>
            <a:ext cx="9144000" cy="481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81"/>
          <p:cNvSpPr>
            <a:spLocks noChangeArrowheads="1"/>
          </p:cNvSpPr>
          <p:nvPr/>
        </p:nvSpPr>
        <p:spPr bwMode="auto">
          <a:xfrm>
            <a:off x="228600" y="2362200"/>
            <a:ext cx="8915400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400" u="sng">
                <a:solidFill>
                  <a:srgbClr val="0066FF"/>
                </a:solidFill>
                <a:latin typeface=".VnArial" pitchFamily="34" charset="0"/>
              </a:rPr>
              <a:t>Bước 2</a:t>
            </a:r>
            <a:r>
              <a:rPr lang="en-US" sz="2400">
                <a:solidFill>
                  <a:srgbClr val="0066FF"/>
                </a:solidFill>
                <a:latin typeface=".VnArial" pitchFamily="34" charset="0"/>
              </a:rPr>
              <a:t>: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di chuyển công cụ lấy màu vào mảng màu cần lấy, nháy chuột.</a:t>
            </a:r>
          </a:p>
        </p:txBody>
      </p:sp>
      <p:sp>
        <p:nvSpPr>
          <p:cNvPr id="12291" name="Rectangle 82"/>
          <p:cNvSpPr>
            <a:spLocks noChangeArrowheads="1"/>
          </p:cNvSpPr>
          <p:nvPr/>
        </p:nvSpPr>
        <p:spPr bwMode="auto">
          <a:xfrm>
            <a:off x="228600" y="1341438"/>
            <a:ext cx="89154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400" u="sng">
                <a:solidFill>
                  <a:srgbClr val="0066FF"/>
                </a:solidFill>
                <a:latin typeface=".VnArial" pitchFamily="34" charset="0"/>
              </a:rPr>
              <a:t>Bước 1</a:t>
            </a:r>
            <a:r>
              <a:rPr lang="en-US" sz="240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Chọn công cụ lấy màu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color picker         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>
              <a:latin typeface=".VnArial" pitchFamily="34" charset="0"/>
            </a:endParaRPr>
          </a:p>
        </p:txBody>
      </p:sp>
      <p:sp>
        <p:nvSpPr>
          <p:cNvPr id="12292" name="Rectangle 83"/>
          <p:cNvSpPr>
            <a:spLocks noChangeArrowheads="1"/>
          </p:cNvSpPr>
          <p:nvPr/>
        </p:nvSpPr>
        <p:spPr bwMode="auto">
          <a:xfrm>
            <a:off x="228600" y="3657600"/>
            <a:ext cx="8610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400" u="sng">
                <a:solidFill>
                  <a:srgbClr val="0066FF"/>
                </a:solidFill>
                <a:latin typeface=".VnArial" pitchFamily="34" charset="0"/>
              </a:rPr>
              <a:t>Bước 3</a:t>
            </a:r>
            <a:r>
              <a:rPr lang="en-US" sz="2400">
                <a:solidFill>
                  <a:srgbClr val="0066FF"/>
                </a:solidFill>
                <a:latin typeface=".VnArial" pitchFamily="34" charset="0"/>
              </a:rPr>
              <a:t>: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chọn công cụ tô màu           , di chuyển chuột đến vị trí cần tô, nháy chuột.</a:t>
            </a:r>
          </a:p>
        </p:txBody>
      </p:sp>
      <p:sp>
        <p:nvSpPr>
          <p:cNvPr id="12293" name="Rectangle 80"/>
          <p:cNvSpPr>
            <a:spLocks noChangeArrowheads="1"/>
          </p:cNvSpPr>
          <p:nvPr/>
        </p:nvSpPr>
        <p:spPr bwMode="auto">
          <a:xfrm>
            <a:off x="1187450" y="617538"/>
            <a:ext cx="409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800" b="1">
                <a:solidFill>
                  <a:srgbClr val="0066FF"/>
                </a:solidFill>
                <a:latin typeface=".VnArial" pitchFamily="34" charset="0"/>
              </a:rPr>
              <a:t>* </a:t>
            </a:r>
            <a:r>
              <a:rPr lang="en-US" sz="2800" b="1" u="sng">
                <a:solidFill>
                  <a:srgbClr val="0066FF"/>
                </a:solidFill>
                <a:latin typeface=".VnArial" pitchFamily="34" charset="0"/>
              </a:rPr>
              <a:t>C¸c bưíc thùc hiÖn:</a:t>
            </a:r>
            <a:endParaRPr lang="en-US" sz="2800" b="1" u="sng">
              <a:solidFill>
                <a:schemeClr val="tx2"/>
              </a:solidFill>
              <a:latin typeface=".VnArial" pitchFamily="34" charset="0"/>
            </a:endParaRPr>
          </a:p>
        </p:txBody>
      </p:sp>
      <p:pic>
        <p:nvPicPr>
          <p:cNvPr id="122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219200"/>
            <a:ext cx="71913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429000"/>
            <a:ext cx="725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533400" y="4724400"/>
            <a:ext cx="7239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600" i="1" u="sng">
                <a:solidFill>
                  <a:srgbClr val="FF0000"/>
                </a:solidFill>
                <a:latin typeface="Brush Script MT" pitchFamily="66" charset="0"/>
              </a:rPr>
              <a:t>Chú ý 2: </a:t>
            </a:r>
            <a:r>
              <a:rPr lang="en-US" sz="2400"/>
              <a:t>Muốn sao chép màu, phải có hình mẫu trong trang vẽ paint</a:t>
            </a:r>
            <a:endParaRPr lang="en-US" sz="2400" u="sng">
              <a:solidFill>
                <a:srgbClr val="FF0000"/>
              </a:solidFill>
              <a:latin typeface="Brush Script MT" pitchFamily="66" charset="0"/>
            </a:endParaRPr>
          </a:p>
        </p:txBody>
      </p:sp>
      <p:sp>
        <p:nvSpPr>
          <p:cNvPr id="2" name="Notched Right Arrow 1"/>
          <p:cNvSpPr/>
          <p:nvPr/>
        </p:nvSpPr>
        <p:spPr>
          <a:xfrm>
            <a:off x="8610600" y="4748213"/>
            <a:ext cx="457200" cy="484187"/>
          </a:xfrm>
          <a:prstGeom prst="notchedRightArrow">
            <a:avLst/>
          </a:prstGeom>
          <a:solidFill>
            <a:schemeClr val="bg2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" name="Right Arrow 2"/>
          <p:cNvSpPr/>
          <p:nvPr/>
        </p:nvSpPr>
        <p:spPr>
          <a:xfrm>
            <a:off x="8610600" y="152400"/>
            <a:ext cx="304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  <p:bldP spid="12292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0"/>
            <a:ext cx="9372600" cy="716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362200"/>
            <a:ext cx="2619375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590800"/>
            <a:ext cx="2457450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17" name="Group 33"/>
          <p:cNvGrpSpPr>
            <a:grpSpLocks/>
          </p:cNvGrpSpPr>
          <p:nvPr/>
        </p:nvGrpSpPr>
        <p:grpSpPr bwMode="auto">
          <a:xfrm>
            <a:off x="6172200" y="3581400"/>
            <a:ext cx="1066800" cy="990600"/>
            <a:chOff x="3733800" y="5257800"/>
            <a:chExt cx="990600" cy="1066800"/>
          </a:xfrm>
        </p:grpSpPr>
        <p:sp>
          <p:nvSpPr>
            <p:cNvPr id="21" name="Trapezoid 20"/>
            <p:cNvSpPr/>
            <p:nvPr/>
          </p:nvSpPr>
          <p:spPr>
            <a:xfrm>
              <a:off x="3733800" y="5257800"/>
              <a:ext cx="990600" cy="1066800"/>
            </a:xfrm>
            <a:prstGeom prst="trapezoid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4-Point Star 26"/>
            <p:cNvSpPr/>
            <p:nvPr/>
          </p:nvSpPr>
          <p:spPr>
            <a:xfrm>
              <a:off x="3962287" y="5714268"/>
              <a:ext cx="228486" cy="306021"/>
            </a:xfrm>
            <a:prstGeom prst="star4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4-Point Star 27"/>
            <p:cNvSpPr/>
            <p:nvPr/>
          </p:nvSpPr>
          <p:spPr>
            <a:xfrm>
              <a:off x="3962287" y="5334733"/>
              <a:ext cx="305140" cy="304312"/>
            </a:xfrm>
            <a:prstGeom prst="star4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" name="4-Point Star 28"/>
            <p:cNvSpPr/>
            <p:nvPr/>
          </p:nvSpPr>
          <p:spPr>
            <a:xfrm>
              <a:off x="4038941" y="6020288"/>
              <a:ext cx="305140" cy="304312"/>
            </a:xfrm>
            <a:prstGeom prst="star4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" name="4-Point Star 29"/>
            <p:cNvSpPr/>
            <p:nvPr/>
          </p:nvSpPr>
          <p:spPr>
            <a:xfrm>
              <a:off x="4419260" y="6020288"/>
              <a:ext cx="228486" cy="152156"/>
            </a:xfrm>
            <a:prstGeom prst="star4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" name="4-Point Star 31"/>
            <p:cNvSpPr/>
            <p:nvPr/>
          </p:nvSpPr>
          <p:spPr>
            <a:xfrm>
              <a:off x="4267427" y="5639045"/>
              <a:ext cx="151834" cy="229088"/>
            </a:xfrm>
            <a:prstGeom prst="star4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3318" name="AutoShape 14"/>
          <p:cNvSpPr>
            <a:spLocks noChangeArrowheads="1"/>
          </p:cNvSpPr>
          <p:nvPr/>
        </p:nvSpPr>
        <p:spPr bwMode="auto">
          <a:xfrm rot="2441178">
            <a:off x="3603625" y="1766888"/>
            <a:ext cx="352425" cy="200025"/>
          </a:xfrm>
          <a:prstGeom prst="leftArrow">
            <a:avLst>
              <a:gd name="adj1" fmla="val 18454"/>
              <a:gd name="adj2" fmla="val 7783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3319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143000"/>
            <a:ext cx="2286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1371600"/>
            <a:ext cx="352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1" name="AutoShape 14"/>
          <p:cNvSpPr>
            <a:spLocks noChangeArrowheads="1"/>
          </p:cNvSpPr>
          <p:nvPr/>
        </p:nvSpPr>
        <p:spPr bwMode="auto">
          <a:xfrm rot="6786282">
            <a:off x="2441575" y="4119563"/>
            <a:ext cx="320675" cy="219075"/>
          </a:xfrm>
          <a:prstGeom prst="leftArrow">
            <a:avLst>
              <a:gd name="adj1" fmla="val 18454"/>
              <a:gd name="adj2" fmla="val 7753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3322" name="Picture 1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762000"/>
            <a:ext cx="228600" cy="20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ight Arrow 2"/>
          <p:cNvSpPr/>
          <p:nvPr/>
        </p:nvSpPr>
        <p:spPr>
          <a:xfrm>
            <a:off x="8458200" y="67056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/>
              <a:t>h.a</a:t>
            </a:r>
          </a:p>
        </p:txBody>
      </p:sp>
      <p:sp>
        <p:nvSpPr>
          <p:cNvPr id="18" name="7-Point Star 17"/>
          <p:cNvSpPr/>
          <p:nvPr/>
        </p:nvSpPr>
        <p:spPr>
          <a:xfrm>
            <a:off x="3611563" y="1901825"/>
            <a:ext cx="2028825" cy="2362200"/>
          </a:xfrm>
          <a:prstGeom prst="star7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hành</a:t>
            </a:r>
          </a:p>
        </p:txBody>
      </p:sp>
      <p:sp>
        <p:nvSpPr>
          <p:cNvPr id="13325" name="Text Box 19"/>
          <p:cNvSpPr txBox="1">
            <a:spLocks noChangeArrowheads="1"/>
          </p:cNvSpPr>
          <p:nvPr/>
        </p:nvSpPr>
        <p:spPr bwMode="auto">
          <a:xfrm>
            <a:off x="1371600" y="6324600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HÌNH 1</a:t>
            </a:r>
          </a:p>
        </p:txBody>
      </p:sp>
      <p:sp>
        <p:nvSpPr>
          <p:cNvPr id="13326" name="Text Box 20"/>
          <p:cNvSpPr txBox="1">
            <a:spLocks noChangeArrowheads="1"/>
          </p:cNvSpPr>
          <p:nvPr/>
        </p:nvSpPr>
        <p:spPr bwMode="auto">
          <a:xfrm>
            <a:off x="5867400" y="6491288"/>
            <a:ext cx="1752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HÌNH 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66"/>
          <p:cNvGrpSpPr>
            <a:grpSpLocks/>
          </p:cNvGrpSpPr>
          <p:nvPr/>
        </p:nvGrpSpPr>
        <p:grpSpPr bwMode="auto">
          <a:xfrm>
            <a:off x="1981200" y="100013"/>
            <a:ext cx="4354513" cy="1292225"/>
            <a:chOff x="192" y="873"/>
            <a:chExt cx="2630" cy="814"/>
          </a:xfrm>
        </p:grpSpPr>
        <p:grpSp>
          <p:nvGrpSpPr>
            <p:cNvPr id="14344" name="Group 55"/>
            <p:cNvGrpSpPr>
              <a:grpSpLocks/>
            </p:cNvGrpSpPr>
            <p:nvPr/>
          </p:nvGrpSpPr>
          <p:grpSpPr bwMode="auto">
            <a:xfrm>
              <a:off x="192" y="873"/>
              <a:ext cx="2630" cy="655"/>
              <a:chOff x="2160" y="1678"/>
              <a:chExt cx="1303" cy="1134"/>
            </a:xfrm>
          </p:grpSpPr>
          <p:sp>
            <p:nvSpPr>
              <p:cNvPr id="14346" name="Oval 56"/>
              <p:cNvSpPr>
                <a:spLocks noChangeArrowheads="1"/>
              </p:cNvSpPr>
              <p:nvPr/>
            </p:nvSpPr>
            <p:spPr bwMode="gray">
              <a:xfrm>
                <a:off x="2781" y="1981"/>
                <a:ext cx="64" cy="52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FCDF06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347" name="Oval 57"/>
              <p:cNvSpPr>
                <a:spLocks noChangeArrowheads="1"/>
              </p:cNvSpPr>
              <p:nvPr/>
            </p:nvSpPr>
            <p:spPr bwMode="gray">
              <a:xfrm>
                <a:off x="2783" y="1981"/>
                <a:ext cx="64" cy="524"/>
              </a:xfrm>
              <a:prstGeom prst="ellipse">
                <a:avLst/>
              </a:prstGeom>
              <a:solidFill>
                <a:srgbClr val="00FF00">
                  <a:alpha val="32156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348" name="Oval 58"/>
              <p:cNvSpPr>
                <a:spLocks noChangeArrowheads="1"/>
              </p:cNvSpPr>
              <p:nvPr/>
            </p:nvSpPr>
            <p:spPr bwMode="gray">
              <a:xfrm>
                <a:off x="2163" y="1983"/>
                <a:ext cx="1300" cy="524"/>
              </a:xfrm>
              <a:prstGeom prst="ellipse">
                <a:avLst/>
              </a:prstGeom>
              <a:gradFill rotWithShape="1">
                <a:gsLst>
                  <a:gs pos="0">
                    <a:srgbClr val="887903"/>
                  </a:gs>
                  <a:gs pos="50000">
                    <a:srgbClr val="FCDF06"/>
                  </a:gs>
                  <a:gs pos="100000">
                    <a:srgbClr val="887903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349" name="Oval 59"/>
              <p:cNvSpPr>
                <a:spLocks noChangeArrowheads="1"/>
              </p:cNvSpPr>
              <p:nvPr/>
            </p:nvSpPr>
            <p:spPr bwMode="gray">
              <a:xfrm>
                <a:off x="2160" y="1948"/>
                <a:ext cx="1300" cy="566"/>
              </a:xfrm>
              <a:prstGeom prst="ellipse">
                <a:avLst/>
              </a:prstGeom>
              <a:solidFill>
                <a:srgbClr val="FF00FF">
                  <a:alpha val="0"/>
                </a:srgbClr>
              </a:solidFill>
              <a:ln w="3810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350" name="Oval 60"/>
              <p:cNvSpPr>
                <a:spLocks noChangeArrowheads="1"/>
              </p:cNvSpPr>
              <p:nvPr/>
            </p:nvSpPr>
            <p:spPr bwMode="gray">
              <a:xfrm>
                <a:off x="2228" y="1983"/>
                <a:ext cx="1170" cy="524"/>
              </a:xfrm>
              <a:prstGeom prst="ellipse">
                <a:avLst/>
              </a:prstGeom>
              <a:solidFill>
                <a:srgbClr val="FF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351" name="Oval 61"/>
              <p:cNvSpPr>
                <a:spLocks noChangeArrowheads="1"/>
              </p:cNvSpPr>
              <p:nvPr/>
            </p:nvSpPr>
            <p:spPr bwMode="gray">
              <a:xfrm>
                <a:off x="2246" y="1678"/>
                <a:ext cx="1134" cy="1134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4352" name="Oval 62"/>
              <p:cNvSpPr>
                <a:spLocks noChangeArrowheads="1"/>
              </p:cNvSpPr>
              <p:nvPr/>
            </p:nvSpPr>
            <p:spPr bwMode="gray">
              <a:xfrm>
                <a:off x="2261" y="1685"/>
                <a:ext cx="1105" cy="110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4353" name="Oval 63"/>
              <p:cNvSpPr>
                <a:spLocks noChangeArrowheads="1"/>
              </p:cNvSpPr>
              <p:nvPr/>
            </p:nvSpPr>
            <p:spPr bwMode="gray">
              <a:xfrm>
                <a:off x="2273" y="1696"/>
                <a:ext cx="1052" cy="1032"/>
              </a:xfrm>
              <a:prstGeom prst="ellipse">
                <a:avLst/>
              </a:prstGeom>
              <a:solidFill>
                <a:schemeClr val="bg1">
                  <a:alpha val="47842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4354" name="Oval 64"/>
              <p:cNvSpPr>
                <a:spLocks noChangeArrowheads="1"/>
              </p:cNvSpPr>
              <p:nvPr/>
            </p:nvSpPr>
            <p:spPr bwMode="gray">
              <a:xfrm>
                <a:off x="2334" y="1725"/>
                <a:ext cx="936" cy="8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14345" name="Text Box 65"/>
            <p:cNvSpPr txBox="1">
              <a:spLocks noChangeArrowheads="1"/>
            </p:cNvSpPr>
            <p:nvPr/>
          </p:nvSpPr>
          <p:spPr bwMode="auto">
            <a:xfrm>
              <a:off x="493" y="1008"/>
              <a:ext cx="2034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3200" b="1">
                  <a:solidFill>
                    <a:srgbClr val="3333FF"/>
                  </a:solidFill>
                  <a:latin typeface="Times New Roman" pitchFamily="18" charset="0"/>
                </a:rPr>
                <a:t>Em cần ghi nhớ</a:t>
              </a:r>
            </a:p>
          </p:txBody>
        </p:sp>
      </p:grpSp>
      <p:sp>
        <p:nvSpPr>
          <p:cNvPr id="16" name="Cloud 15"/>
          <p:cNvSpPr/>
          <p:nvPr/>
        </p:nvSpPr>
        <p:spPr>
          <a:xfrm>
            <a:off x="566738" y="1063625"/>
            <a:ext cx="7848600" cy="4117975"/>
          </a:xfrm>
          <a:prstGeom prst="cloud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40" name="TextBox 16"/>
          <p:cNvSpPr txBox="1">
            <a:spLocks noChangeArrowheads="1"/>
          </p:cNvSpPr>
          <p:nvPr/>
        </p:nvSpPr>
        <p:spPr bwMode="auto">
          <a:xfrm>
            <a:off x="2362200" y="1676400"/>
            <a:ext cx="4876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latin typeface="Franklin Gothic Book" pitchFamily="34" charset="0"/>
                <a:sym typeface="Wingdings" pitchFamily="2" charset="2"/>
              </a:rPr>
              <a:t> </a:t>
            </a:r>
            <a:r>
              <a:rPr lang="en-US" sz="3200">
                <a:latin typeface="Franklin Gothic Book" pitchFamily="34" charset="0"/>
              </a:rPr>
              <a:t>Sử dụng công cụ        để sao chép màu có sẵn </a:t>
            </a:r>
          </a:p>
        </p:txBody>
      </p:sp>
      <p:pic>
        <p:nvPicPr>
          <p:cNvPr id="14341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676400"/>
            <a:ext cx="598488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TextBox 18"/>
          <p:cNvSpPr txBox="1">
            <a:spLocks noChangeArrowheads="1"/>
          </p:cNvSpPr>
          <p:nvPr/>
        </p:nvSpPr>
        <p:spPr bwMode="auto">
          <a:xfrm>
            <a:off x="1219200" y="2906713"/>
            <a:ext cx="68580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latin typeface="Franklin Gothic Book" pitchFamily="34" charset="0"/>
                <a:sym typeface="Wingdings" pitchFamily="2" charset="2"/>
              </a:rPr>
              <a:t> Nháy chuột để tô màu bằng màu ở ô </a:t>
            </a:r>
            <a:r>
              <a:rPr lang="en-US" sz="3200" i="1">
                <a:solidFill>
                  <a:srgbClr val="FF0000"/>
                </a:solidFill>
                <a:latin typeface="Franklin Gothic Book" pitchFamily="34" charset="0"/>
                <a:sym typeface="Wingdings" pitchFamily="2" charset="2"/>
              </a:rPr>
              <a:t>Color 1</a:t>
            </a:r>
            <a:r>
              <a:rPr lang="en-US" sz="3200">
                <a:latin typeface="Franklin Gothic Book" pitchFamily="34" charset="0"/>
                <a:sym typeface="Wingdings" pitchFamily="2" charset="2"/>
              </a:rPr>
              <a:t>, nháy chuột phải để tô màu bằng màu ở ô </a:t>
            </a:r>
            <a:r>
              <a:rPr lang="en-US" sz="3200" i="1">
                <a:solidFill>
                  <a:srgbClr val="FF0000"/>
                </a:solidFill>
                <a:latin typeface="Franklin Gothic Book" pitchFamily="34" charset="0"/>
                <a:sym typeface="Wingdings" pitchFamily="2" charset="2"/>
              </a:rPr>
              <a:t>Color 2.</a:t>
            </a:r>
            <a:endParaRPr lang="en-US" sz="3200" i="1">
              <a:solidFill>
                <a:srgbClr val="FF0000"/>
              </a:solidFill>
              <a:latin typeface="Franklin Gothic Book" pitchFamily="34" charset="0"/>
            </a:endParaRPr>
          </a:p>
        </p:txBody>
      </p:sp>
      <p:pic>
        <p:nvPicPr>
          <p:cNvPr id="14343" name="Picture 17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"/>
            <a:ext cx="11430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Box 2"/>
          <p:cNvSpPr txBox="1">
            <a:spLocks noChangeArrowheads="1"/>
          </p:cNvSpPr>
          <p:nvPr/>
        </p:nvSpPr>
        <p:spPr bwMode="auto">
          <a:xfrm>
            <a:off x="762000" y="0"/>
            <a:ext cx="678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0070C0"/>
                </a:solidFill>
                <a:latin typeface="Franklin Gothic Book" pitchFamily="34" charset="0"/>
              </a:rPr>
              <a:t>Củng cố:</a:t>
            </a:r>
          </a:p>
        </p:txBody>
      </p:sp>
      <p:pic>
        <p:nvPicPr>
          <p:cNvPr id="4096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33600"/>
            <a:ext cx="845820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4" name="TextBox 8"/>
          <p:cNvSpPr txBox="1">
            <a:spLocks noChangeArrowheads="1"/>
          </p:cNvSpPr>
          <p:nvPr/>
        </p:nvSpPr>
        <p:spPr bwMode="auto">
          <a:xfrm>
            <a:off x="228600" y="914400"/>
            <a:ext cx="835501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latin typeface="Franklin Gothic Book" pitchFamily="34" charset="0"/>
              </a:rPr>
              <a:t>Em vẽ các hình sau, tô màu cho hình 1 rồi thực hiện sao chép màu để tô cho hình 2</a:t>
            </a:r>
          </a:p>
        </p:txBody>
      </p:sp>
      <p:sp>
        <p:nvSpPr>
          <p:cNvPr id="40965" name="TextBox 1"/>
          <p:cNvSpPr txBox="1">
            <a:spLocks noChangeArrowheads="1"/>
          </p:cNvSpPr>
          <p:nvPr/>
        </p:nvSpPr>
        <p:spPr bwMode="auto">
          <a:xfrm>
            <a:off x="1752600" y="4706938"/>
            <a:ext cx="1371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b="1">
                <a:latin typeface="Franklin Gothic Book" pitchFamily="34" charset="0"/>
              </a:rPr>
              <a:t>Hình 1</a:t>
            </a:r>
          </a:p>
        </p:txBody>
      </p:sp>
      <p:sp>
        <p:nvSpPr>
          <p:cNvPr id="40966" name="TextBox 4"/>
          <p:cNvSpPr txBox="1">
            <a:spLocks noChangeArrowheads="1"/>
          </p:cNvSpPr>
          <p:nvPr/>
        </p:nvSpPr>
        <p:spPr bwMode="auto">
          <a:xfrm>
            <a:off x="6477000" y="4721225"/>
            <a:ext cx="1371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b="1">
                <a:latin typeface="Franklin Gothic Book" pitchFamily="34" charset="0"/>
              </a:rPr>
              <a:t>Hình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  <p:bldP spid="4096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11"/>
          <p:cNvSpPr txBox="1">
            <a:spLocks noChangeArrowheads="1"/>
          </p:cNvSpPr>
          <p:nvPr/>
        </p:nvSpPr>
        <p:spPr bwMode="auto">
          <a:xfrm>
            <a:off x="1600200" y="614363"/>
            <a:ext cx="5943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002060"/>
                </a:solidFill>
                <a:latin typeface="Times New Roman" pitchFamily="18" charset="0"/>
              </a:rPr>
              <a:t>Bài 4: Sao chép màu (tiết 2) </a:t>
            </a:r>
          </a:p>
        </p:txBody>
      </p:sp>
      <p:sp>
        <p:nvSpPr>
          <p:cNvPr id="16388" name="TextBox 1"/>
          <p:cNvSpPr txBox="1">
            <a:spLocks noChangeArrowheads="1"/>
          </p:cNvSpPr>
          <p:nvPr/>
        </p:nvSpPr>
        <p:spPr bwMode="auto">
          <a:xfrm>
            <a:off x="357188" y="1295400"/>
            <a:ext cx="868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B. HOẠT ĐỘNG THỰC HÀNH</a:t>
            </a:r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7604125" y="53149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6390" name="Rectangle 9"/>
          <p:cNvSpPr>
            <a:spLocks noChangeArrowheads="1"/>
          </p:cNvSpPr>
          <p:nvPr/>
        </p:nvSpPr>
        <p:spPr bwMode="auto">
          <a:xfrm>
            <a:off x="228600" y="2076450"/>
            <a:ext cx="488791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1. Em thực hiện các yêu cầu sau.</a:t>
            </a:r>
          </a:p>
        </p:txBody>
      </p:sp>
      <p:sp>
        <p:nvSpPr>
          <p:cNvPr id="16391" name="Rectangle 10"/>
          <p:cNvSpPr>
            <a:spLocks noChangeArrowheads="1"/>
          </p:cNvSpPr>
          <p:nvPr/>
        </p:nvSpPr>
        <p:spPr bwMode="auto">
          <a:xfrm>
            <a:off x="652463" y="2832100"/>
            <a:ext cx="5241925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a) Vẽ hình quả bóng rồi tô màu theo mẫu</a:t>
            </a:r>
          </a:p>
        </p:txBody>
      </p:sp>
      <p:sp>
        <p:nvSpPr>
          <p:cNvPr id="16392" name="Rectangle 9"/>
          <p:cNvSpPr>
            <a:spLocks noChangeArrowheads="1"/>
          </p:cNvSpPr>
          <p:nvPr/>
        </p:nvSpPr>
        <p:spPr bwMode="auto">
          <a:xfrm>
            <a:off x="0" y="1841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6393" name="Object 12"/>
          <p:cNvGraphicFramePr>
            <a:graphicFrameLocks noChangeAspect="1"/>
          </p:cNvGraphicFramePr>
          <p:nvPr/>
        </p:nvGraphicFramePr>
        <p:xfrm>
          <a:off x="1911350" y="3441700"/>
          <a:ext cx="1522413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Bitmap Image" r:id="rId4" imgW="914286" imgH="961905" progId="Paint.Picture">
                  <p:embed/>
                </p:oleObj>
              </mc:Choice>
              <mc:Fallback>
                <p:oleObj name="Bitmap Image" r:id="rId4" imgW="914286" imgH="961905" progId="Paint.Picture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1350" y="3441700"/>
                        <a:ext cx="1522413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4" name="Rectangle 11"/>
          <p:cNvSpPr>
            <a:spLocks noChangeArrowheads="1"/>
          </p:cNvSpPr>
          <p:nvPr/>
        </p:nvSpPr>
        <p:spPr bwMode="auto">
          <a:xfrm>
            <a:off x="0" y="1841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6395" name="Object 14"/>
          <p:cNvGraphicFramePr>
            <a:graphicFrameLocks noChangeAspect="1"/>
          </p:cNvGraphicFramePr>
          <p:nvPr/>
        </p:nvGraphicFramePr>
        <p:xfrm>
          <a:off x="4232275" y="3517900"/>
          <a:ext cx="1616075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Bitmap Image" r:id="rId6" imgW="971686" imgH="961905" progId="Paint.Picture">
                  <p:embed/>
                </p:oleObj>
              </mc:Choice>
              <mc:Fallback>
                <p:oleObj name="Bitmap Image" r:id="rId6" imgW="971686" imgH="961905" progId="Paint.Picture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2275" y="3517900"/>
                        <a:ext cx="1616075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6" name="Rectangle 15"/>
          <p:cNvSpPr>
            <a:spLocks noChangeArrowheads="1"/>
          </p:cNvSpPr>
          <p:nvPr/>
        </p:nvSpPr>
        <p:spPr bwMode="auto">
          <a:xfrm>
            <a:off x="652463" y="5340350"/>
            <a:ext cx="826293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b) Vẽ thêm các quả bóng tương tự và sao chép màu thành nhiều quả bóng có màu sắc khác nhau</a:t>
            </a:r>
          </a:p>
        </p:txBody>
      </p:sp>
      <p:sp>
        <p:nvSpPr>
          <p:cNvPr id="16397" name="Rectangle 1"/>
          <p:cNvSpPr>
            <a:spLocks noChangeArrowheads="1"/>
          </p:cNvSpPr>
          <p:nvPr/>
        </p:nvSpPr>
        <p:spPr bwMode="auto">
          <a:xfrm>
            <a:off x="341313" y="1704975"/>
            <a:ext cx="7812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nl-NL" sz="24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 hãy khởi động phần mềm Paint và thực hành: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3"/>
          <p:cNvSpPr>
            <a:spLocks noChangeArrowheads="1"/>
          </p:cNvSpPr>
          <p:nvPr/>
        </p:nvSpPr>
        <p:spPr bwMode="auto">
          <a:xfrm>
            <a:off x="381000" y="1752600"/>
            <a:ext cx="80010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nl-NL" sz="2800">
                <a:latin typeface="Times New Roman" pitchFamily="18" charset="0"/>
                <a:cs typeface="Times New Roman" pitchFamily="18" charset="0"/>
              </a:rPr>
              <a:t>2. Vẽ hình theo mẫu (SGK trang 44), lưu bài vẽ có tên “</a:t>
            </a:r>
            <a:r>
              <a:rPr lang="nl-NL" sz="2800" i="1">
                <a:latin typeface="Times New Roman" pitchFamily="18" charset="0"/>
                <a:cs typeface="Times New Roman" pitchFamily="18" charset="0"/>
              </a:rPr>
              <a:t>Thuyền và biển</a:t>
            </a:r>
            <a:r>
              <a:rPr lang="nl-NL" sz="2800">
                <a:latin typeface="Times New Roman" pitchFamily="18" charset="0"/>
                <a:cs typeface="Times New Roman" pitchFamily="18" charset="0"/>
              </a:rPr>
              <a:t>”  vào thư mục Vẽ ở ổ D:/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endParaRPr lang="nl-NL" sz="28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nl-NL" sz="28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nl-NL" sz="28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nl-NL" sz="28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8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/>
          </a:p>
        </p:txBody>
      </p:sp>
      <p:pic>
        <p:nvPicPr>
          <p:cNvPr id="17411" name="Picture 7" descr="Thuyền và biể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24200"/>
            <a:ext cx="9144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Box 1"/>
          <p:cNvSpPr txBox="1">
            <a:spLocks noChangeArrowheads="1"/>
          </p:cNvSpPr>
          <p:nvPr/>
        </p:nvSpPr>
        <p:spPr bwMode="auto">
          <a:xfrm>
            <a:off x="228600" y="762000"/>
            <a:ext cx="868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B. HOẠT ĐỘNG THỰC HÀNH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457200" y="457200"/>
            <a:ext cx="868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B. HOẠT ĐỘNG THỰC HÀNH</a:t>
            </a:r>
          </a:p>
        </p:txBody>
      </p:sp>
      <p:pic>
        <p:nvPicPr>
          <p:cNvPr id="1843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106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13"/>
          <p:cNvSpPr>
            <a:spLocks noChangeArrowheads="1"/>
          </p:cNvSpPr>
          <p:nvPr/>
        </p:nvSpPr>
        <p:spPr bwMode="auto">
          <a:xfrm>
            <a:off x="0" y="1600200"/>
            <a:ext cx="91440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nl-NL" sz="2800">
                <a:latin typeface="Times New Roman" pitchFamily="18" charset="0"/>
                <a:cs typeface="Times New Roman" pitchFamily="18" charset="0"/>
              </a:rPr>
              <a:t>3. Trao đổi với bạn để tìm cách di chuyển hai bạn nhỏ đã vẽ ở hoạt động 1, mục A lên trên con thuyền. Dùng màu của cánh buồm để đổi màu trang phục của hai bạn đó.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28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/>
          </a:p>
        </p:txBody>
      </p:sp>
      <p:pic>
        <p:nvPicPr>
          <p:cNvPr id="18437" name="Picture 8" descr="3.Thuyền và biể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0"/>
            <a:ext cx="91440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66"/>
          <p:cNvGrpSpPr>
            <a:grpSpLocks/>
          </p:cNvGrpSpPr>
          <p:nvPr/>
        </p:nvGrpSpPr>
        <p:grpSpPr bwMode="auto">
          <a:xfrm>
            <a:off x="1981200" y="100013"/>
            <a:ext cx="4354513" cy="1292225"/>
            <a:chOff x="192" y="873"/>
            <a:chExt cx="2630" cy="814"/>
          </a:xfrm>
        </p:grpSpPr>
        <p:grpSp>
          <p:nvGrpSpPr>
            <p:cNvPr id="19464" name="Group 55"/>
            <p:cNvGrpSpPr>
              <a:grpSpLocks/>
            </p:cNvGrpSpPr>
            <p:nvPr/>
          </p:nvGrpSpPr>
          <p:grpSpPr bwMode="auto">
            <a:xfrm>
              <a:off x="192" y="873"/>
              <a:ext cx="2630" cy="655"/>
              <a:chOff x="2160" y="1678"/>
              <a:chExt cx="1303" cy="1134"/>
            </a:xfrm>
          </p:grpSpPr>
          <p:sp>
            <p:nvSpPr>
              <p:cNvPr id="19466" name="Oval 56"/>
              <p:cNvSpPr>
                <a:spLocks noChangeArrowheads="1"/>
              </p:cNvSpPr>
              <p:nvPr/>
            </p:nvSpPr>
            <p:spPr bwMode="gray">
              <a:xfrm>
                <a:off x="2781" y="1981"/>
                <a:ext cx="64" cy="52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FCDF06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467" name="Oval 57"/>
              <p:cNvSpPr>
                <a:spLocks noChangeArrowheads="1"/>
              </p:cNvSpPr>
              <p:nvPr/>
            </p:nvSpPr>
            <p:spPr bwMode="gray">
              <a:xfrm>
                <a:off x="2783" y="1981"/>
                <a:ext cx="64" cy="524"/>
              </a:xfrm>
              <a:prstGeom prst="ellipse">
                <a:avLst/>
              </a:prstGeom>
              <a:solidFill>
                <a:srgbClr val="00FF00">
                  <a:alpha val="32156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468" name="Oval 58"/>
              <p:cNvSpPr>
                <a:spLocks noChangeArrowheads="1"/>
              </p:cNvSpPr>
              <p:nvPr/>
            </p:nvSpPr>
            <p:spPr bwMode="gray">
              <a:xfrm>
                <a:off x="2163" y="1983"/>
                <a:ext cx="1300" cy="524"/>
              </a:xfrm>
              <a:prstGeom prst="ellipse">
                <a:avLst/>
              </a:prstGeom>
              <a:gradFill rotWithShape="1">
                <a:gsLst>
                  <a:gs pos="0">
                    <a:srgbClr val="887903"/>
                  </a:gs>
                  <a:gs pos="50000">
                    <a:srgbClr val="FCDF06"/>
                  </a:gs>
                  <a:gs pos="100000">
                    <a:srgbClr val="887903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469" name="Oval 59"/>
              <p:cNvSpPr>
                <a:spLocks noChangeArrowheads="1"/>
              </p:cNvSpPr>
              <p:nvPr/>
            </p:nvSpPr>
            <p:spPr bwMode="gray">
              <a:xfrm>
                <a:off x="2160" y="1948"/>
                <a:ext cx="1300" cy="566"/>
              </a:xfrm>
              <a:prstGeom prst="ellipse">
                <a:avLst/>
              </a:prstGeom>
              <a:solidFill>
                <a:srgbClr val="FF00FF">
                  <a:alpha val="0"/>
                </a:srgbClr>
              </a:solidFill>
              <a:ln w="3810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470" name="Oval 60"/>
              <p:cNvSpPr>
                <a:spLocks noChangeArrowheads="1"/>
              </p:cNvSpPr>
              <p:nvPr/>
            </p:nvSpPr>
            <p:spPr bwMode="gray">
              <a:xfrm>
                <a:off x="2228" y="1983"/>
                <a:ext cx="1170" cy="524"/>
              </a:xfrm>
              <a:prstGeom prst="ellipse">
                <a:avLst/>
              </a:prstGeom>
              <a:solidFill>
                <a:srgbClr val="FF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471" name="Oval 61"/>
              <p:cNvSpPr>
                <a:spLocks noChangeArrowheads="1"/>
              </p:cNvSpPr>
              <p:nvPr/>
            </p:nvSpPr>
            <p:spPr bwMode="gray">
              <a:xfrm>
                <a:off x="2246" y="1678"/>
                <a:ext cx="1134" cy="1134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9472" name="Oval 62"/>
              <p:cNvSpPr>
                <a:spLocks noChangeArrowheads="1"/>
              </p:cNvSpPr>
              <p:nvPr/>
            </p:nvSpPr>
            <p:spPr bwMode="gray">
              <a:xfrm>
                <a:off x="2261" y="1685"/>
                <a:ext cx="1105" cy="110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9473" name="Oval 63"/>
              <p:cNvSpPr>
                <a:spLocks noChangeArrowheads="1"/>
              </p:cNvSpPr>
              <p:nvPr/>
            </p:nvSpPr>
            <p:spPr bwMode="gray">
              <a:xfrm>
                <a:off x="2273" y="1696"/>
                <a:ext cx="1052" cy="1032"/>
              </a:xfrm>
              <a:prstGeom prst="ellipse">
                <a:avLst/>
              </a:prstGeom>
              <a:solidFill>
                <a:schemeClr val="bg1">
                  <a:alpha val="47842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9474" name="Oval 64"/>
              <p:cNvSpPr>
                <a:spLocks noChangeArrowheads="1"/>
              </p:cNvSpPr>
              <p:nvPr/>
            </p:nvSpPr>
            <p:spPr bwMode="gray">
              <a:xfrm>
                <a:off x="2334" y="1725"/>
                <a:ext cx="936" cy="8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19465" name="Text Box 65"/>
            <p:cNvSpPr txBox="1">
              <a:spLocks noChangeArrowheads="1"/>
            </p:cNvSpPr>
            <p:nvPr/>
          </p:nvSpPr>
          <p:spPr bwMode="auto">
            <a:xfrm>
              <a:off x="493" y="1008"/>
              <a:ext cx="2034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3200" b="1">
                  <a:solidFill>
                    <a:srgbClr val="3333FF"/>
                  </a:solidFill>
                  <a:latin typeface="Times New Roman" pitchFamily="18" charset="0"/>
                </a:rPr>
                <a:t>Em cần ghi nhớ</a:t>
              </a:r>
            </a:p>
          </p:txBody>
        </p:sp>
      </p:grpSp>
      <p:sp>
        <p:nvSpPr>
          <p:cNvPr id="16" name="Cloud 15"/>
          <p:cNvSpPr/>
          <p:nvPr/>
        </p:nvSpPr>
        <p:spPr>
          <a:xfrm>
            <a:off x="566738" y="1063625"/>
            <a:ext cx="7848600" cy="4117975"/>
          </a:xfrm>
          <a:prstGeom prst="cloud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460" name="TextBox 16"/>
          <p:cNvSpPr txBox="1">
            <a:spLocks noChangeArrowheads="1"/>
          </p:cNvSpPr>
          <p:nvPr/>
        </p:nvSpPr>
        <p:spPr bwMode="auto">
          <a:xfrm>
            <a:off x="2362200" y="1676400"/>
            <a:ext cx="4876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latin typeface="Franklin Gothic Book" pitchFamily="34" charset="0"/>
                <a:sym typeface="Wingdings" pitchFamily="2" charset="2"/>
              </a:rPr>
              <a:t> </a:t>
            </a:r>
            <a:r>
              <a:rPr lang="en-US" sz="3200">
                <a:latin typeface="Franklin Gothic Book" pitchFamily="34" charset="0"/>
              </a:rPr>
              <a:t>Sử dụng công cụ        để sao chép màu có sẵn </a:t>
            </a:r>
          </a:p>
        </p:txBody>
      </p:sp>
      <p:pic>
        <p:nvPicPr>
          <p:cNvPr id="19461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676400"/>
            <a:ext cx="598488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Box 18"/>
          <p:cNvSpPr txBox="1">
            <a:spLocks noChangeArrowheads="1"/>
          </p:cNvSpPr>
          <p:nvPr/>
        </p:nvSpPr>
        <p:spPr bwMode="auto">
          <a:xfrm>
            <a:off x="1219200" y="2906713"/>
            <a:ext cx="68580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latin typeface="Franklin Gothic Book" pitchFamily="34" charset="0"/>
                <a:sym typeface="Wingdings" pitchFamily="2" charset="2"/>
              </a:rPr>
              <a:t> Nháy chuột để tô màu bằng màu ở ô </a:t>
            </a:r>
            <a:r>
              <a:rPr lang="en-US" sz="3200" i="1">
                <a:solidFill>
                  <a:srgbClr val="FF0000"/>
                </a:solidFill>
                <a:latin typeface="Franklin Gothic Book" pitchFamily="34" charset="0"/>
                <a:sym typeface="Wingdings" pitchFamily="2" charset="2"/>
              </a:rPr>
              <a:t>Color 1</a:t>
            </a:r>
            <a:r>
              <a:rPr lang="en-US" sz="3200">
                <a:latin typeface="Franklin Gothic Book" pitchFamily="34" charset="0"/>
                <a:sym typeface="Wingdings" pitchFamily="2" charset="2"/>
              </a:rPr>
              <a:t>, nháy chuột phải để tô màu bằng màu ở ô </a:t>
            </a:r>
            <a:r>
              <a:rPr lang="en-US" sz="3200" i="1">
                <a:solidFill>
                  <a:srgbClr val="FF0000"/>
                </a:solidFill>
                <a:latin typeface="Franklin Gothic Book" pitchFamily="34" charset="0"/>
                <a:sym typeface="Wingdings" pitchFamily="2" charset="2"/>
              </a:rPr>
              <a:t>Color 2.</a:t>
            </a:r>
            <a:endParaRPr lang="en-US" sz="3200" i="1">
              <a:solidFill>
                <a:srgbClr val="FF0000"/>
              </a:solidFill>
              <a:latin typeface="Franklin Gothic Book" pitchFamily="34" charset="0"/>
            </a:endParaRPr>
          </a:p>
        </p:txBody>
      </p:sp>
      <p:pic>
        <p:nvPicPr>
          <p:cNvPr id="19463" name="Picture 17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"/>
            <a:ext cx="11430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304800" y="1143000"/>
            <a:ext cx="86868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>
                <a:latin typeface="Times New Roman" pitchFamily="18" charset="0"/>
                <a:cs typeface="Times New Roman" pitchFamily="18" charset="0"/>
              </a:rPr>
              <a:t>	Hãy vẽ một bức tranh có một cây xanh sau đó sao chép ra thêm 3 cây xanh. Tô màu cây xanh thứ nhất sau đó thực hiện sao chép màu từ cây xanh thứ nhất sang ba cây xanh còn lại. </a:t>
            </a:r>
          </a:p>
        </p:txBody>
      </p:sp>
      <p:sp>
        <p:nvSpPr>
          <p:cNvPr id="20483" name="TextBox 1"/>
          <p:cNvSpPr txBox="1">
            <a:spLocks noChangeArrowheads="1"/>
          </p:cNvSpPr>
          <p:nvPr/>
        </p:nvSpPr>
        <p:spPr bwMode="auto">
          <a:xfrm>
            <a:off x="457200" y="533400"/>
            <a:ext cx="868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47675" y="3733800"/>
            <a:ext cx="8686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>
                <a:latin typeface="Times New Roman" pitchFamily="18" charset="0"/>
                <a:cs typeface="Times New Roman" pitchFamily="18" charset="0"/>
              </a:rPr>
              <a:t>	Qua bức tranh em thấy em cần làm gì để bảo vệ môi trường, ứng phó với biến đổi khí hậu?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41300" y="3609975"/>
            <a:ext cx="69691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0" b="1">
                <a:latin typeface="Times New Roman" pitchFamily="18" charset="0"/>
                <a:cs typeface="Times New Roman" pitchFamily="18" charset="0"/>
              </a:rPr>
              <a:t>?</a:t>
            </a:r>
            <a:endParaRPr lang="en-US" sz="8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8"/>
          <p:cNvSpPr>
            <a:spLocks noChangeArrowheads="1"/>
          </p:cNvSpPr>
          <p:nvPr/>
        </p:nvSpPr>
        <p:spPr bwMode="auto">
          <a:xfrm>
            <a:off x="152400" y="83820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000" b="1">
                <a:solidFill>
                  <a:srgbClr val="0000FF"/>
                </a:solidFill>
              </a:rPr>
              <a:t>DẶN DÒ</a:t>
            </a:r>
          </a:p>
        </p:txBody>
      </p:sp>
      <p:sp>
        <p:nvSpPr>
          <p:cNvPr id="21507" name="Plaque 7"/>
          <p:cNvSpPr>
            <a:spLocks noChangeArrowheads="1"/>
          </p:cNvSpPr>
          <p:nvPr/>
        </p:nvSpPr>
        <p:spPr bwMode="auto">
          <a:xfrm>
            <a:off x="304800" y="1828800"/>
            <a:ext cx="8534400" cy="2209800"/>
          </a:xfrm>
          <a:prstGeom prst="plaque">
            <a:avLst>
              <a:gd name="adj" fmla="val 16667"/>
            </a:avLst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Về nhà em xem lại nội dung bài học</a:t>
            </a:r>
          </a:p>
          <a:p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Xem trước nội dung bài 5: Thực hành tổng hợp. </a:t>
            </a:r>
          </a:p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8" name="Slide Number Placeholder 9"/>
          <p:cNvSpPr txBox="1">
            <a:spLocks noGrp="1"/>
          </p:cNvSpPr>
          <p:nvPr/>
        </p:nvSpPr>
        <p:spPr bwMode="auto">
          <a:xfrm>
            <a:off x="7010400" y="6669088"/>
            <a:ext cx="2133600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D6313DCE-7AC9-4509-8A68-FB6547B41220}" type="slidenum">
              <a:rPr lang="en-US" sz="1000">
                <a:latin typeface="Franklin Gothic Book" pitchFamily="34" charset="0"/>
              </a:rPr>
              <a:pPr algn="r" eaLnBrk="1" hangingPunct="1"/>
              <a:t>19</a:t>
            </a:fld>
            <a:endParaRPr lang="en-US" sz="1000">
              <a:latin typeface="Franklin Gothic Book" pitchFamily="34" charset="0"/>
            </a:endParaRPr>
          </a:p>
        </p:txBody>
      </p:sp>
      <p:pic>
        <p:nvPicPr>
          <p:cNvPr id="21509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8200"/>
            <a:ext cx="11430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477962"/>
          </a:xfrm>
        </p:spPr>
        <p:txBody>
          <a:bodyPr/>
          <a:lstStyle/>
          <a:p>
            <a:pPr>
              <a:tabLst>
                <a:tab pos="1541463" algn="l"/>
              </a:tabLst>
            </a:pPr>
            <a:r>
              <a:rPr lang="en-US" sz="3600" i="1" u="sng" smtClean="0">
                <a:solidFill>
                  <a:srgbClr val="FF0000"/>
                </a:solidFill>
              </a:rPr>
              <a:t>Kiểm tra bài cũ:</a:t>
            </a: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Em hãy sao chép thêm 1 hình con tàu sau đó xoay 2 con tàu đối xứng nhau theo mẫu sau ?</a:t>
            </a:r>
          </a:p>
        </p:txBody>
      </p:sp>
      <p:pic>
        <p:nvPicPr>
          <p:cNvPr id="4099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05000"/>
            <a:ext cx="7037388" cy="394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609600" y="228600"/>
            <a:ext cx="8077200" cy="905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sz="4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4: SAO CHÉP MÀU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09600" y="2819400"/>
            <a:ext cx="8001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Mục tiêu: </a:t>
            </a:r>
          </a:p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Biết cách sao chép màu từ màu của </a:t>
            </a:r>
            <a:r>
              <a:rPr lang="en-US" sz="2800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bức vẽ có sẵn.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71600"/>
            <a:ext cx="2619375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550" y="1600200"/>
            <a:ext cx="2457450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2667000" y="4886325"/>
            <a:ext cx="609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6149" name="TextBox 5"/>
          <p:cNvSpPr txBox="1">
            <a:spLocks noChangeArrowheads="1"/>
          </p:cNvSpPr>
          <p:nvPr/>
        </p:nvSpPr>
        <p:spPr bwMode="auto">
          <a:xfrm>
            <a:off x="5638800" y="4819650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57200" y="3810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Vẽ các hình theo mẫu sau:</a:t>
            </a:r>
            <a:endParaRPr lang="en-US" sz="2800" i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381000" y="1219200"/>
            <a:ext cx="6553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u="sng">
                <a:latin typeface="Times New Roman" pitchFamily="18" charset="0"/>
                <a:cs typeface="Times New Roman" pitchFamily="18" charset="0"/>
              </a:rPr>
              <a:t>Giới thiệu công cụ sao chép màu: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362200"/>
            <a:ext cx="2362200" cy="220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ight Arrow 13"/>
          <p:cNvSpPr/>
          <p:nvPr/>
        </p:nvSpPr>
        <p:spPr>
          <a:xfrm>
            <a:off x="8915400" y="6629400"/>
            <a:ext cx="228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/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09600"/>
            <a:ext cx="9144000" cy="716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371600" y="3124200"/>
            <a:ext cx="7391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 cụ sao chép màu (</a:t>
            </a: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color picker)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rot="16200000" flipV="1">
            <a:off x="1714500" y="1409700"/>
            <a:ext cx="2362200" cy="914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ight Arrow 4">
            <a:hlinkClick r:id="rId3" action="ppaction://hlinkfile"/>
          </p:cNvPr>
          <p:cNvSpPr/>
          <p:nvPr/>
        </p:nvSpPr>
        <p:spPr>
          <a:xfrm>
            <a:off x="8229600" y="6553200"/>
            <a:ext cx="914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/>
              <a:t>C 2cc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228600" y="1143000"/>
            <a:ext cx="364966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i="1">
                <a:latin typeface="Franklin Gothic Book" pitchFamily="34" charset="0"/>
                <a:cs typeface="Times New Roman" pitchFamily="18" charset="0"/>
              </a:rPr>
              <a:t>	- 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Khi nháy chuột chọn công cụ lấy màu        , bên dưới hộp công cụ xuất hiện chữ 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color picker</a:t>
            </a:r>
          </a:p>
        </p:txBody>
      </p:sp>
      <p:sp>
        <p:nvSpPr>
          <p:cNvPr id="9219" name="TextBox 1"/>
          <p:cNvSpPr txBox="1">
            <a:spLocks noChangeArrowheads="1"/>
          </p:cNvSpPr>
          <p:nvPr/>
        </p:nvSpPr>
        <p:spPr bwMode="auto">
          <a:xfrm>
            <a:off x="379413" y="207963"/>
            <a:ext cx="3429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600" u="sng">
                <a:solidFill>
                  <a:srgbClr val="FF0000"/>
                </a:solidFill>
                <a:latin typeface="Brush Script MT" pitchFamily="66" charset="0"/>
              </a:rPr>
              <a:t>Chú ý 1:</a:t>
            </a:r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914400"/>
            <a:ext cx="4419600" cy="425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6096000" y="2743200"/>
            <a:ext cx="1179513" cy="1382713"/>
            <a:chOff x="6400800" y="1752600"/>
            <a:chExt cx="1179286" cy="1383146"/>
          </a:xfrm>
        </p:grpSpPr>
        <p:pic>
          <p:nvPicPr>
            <p:cNvPr id="9230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0800" y="1752600"/>
              <a:ext cx="1179286" cy="1076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31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0400" y="2667000"/>
              <a:ext cx="533400" cy="46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257800"/>
            <a:ext cx="2971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TextBox 30"/>
          <p:cNvSpPr txBox="1">
            <a:spLocks noChangeArrowheads="1"/>
          </p:cNvSpPr>
          <p:nvPr/>
        </p:nvSpPr>
        <p:spPr bwMode="auto">
          <a:xfrm>
            <a:off x="5257800" y="2286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1</a:t>
            </a:r>
          </a:p>
        </p:txBody>
      </p:sp>
      <p:sp>
        <p:nvSpPr>
          <p:cNvPr id="9224" name="TextBox 31"/>
          <p:cNvSpPr txBox="1">
            <a:spLocks noChangeArrowheads="1"/>
          </p:cNvSpPr>
          <p:nvPr/>
        </p:nvSpPr>
        <p:spPr bwMode="auto">
          <a:xfrm>
            <a:off x="6477000" y="2286000"/>
            <a:ext cx="38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2</a:t>
            </a:r>
          </a:p>
        </p:txBody>
      </p:sp>
      <p:sp>
        <p:nvSpPr>
          <p:cNvPr id="9225" name="TextBox 32"/>
          <p:cNvSpPr txBox="1">
            <a:spLocks noChangeArrowheads="1"/>
          </p:cNvSpPr>
          <p:nvPr/>
        </p:nvSpPr>
        <p:spPr bwMode="auto">
          <a:xfrm>
            <a:off x="7772400" y="228600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3</a:t>
            </a:r>
          </a:p>
        </p:txBody>
      </p:sp>
      <p:sp>
        <p:nvSpPr>
          <p:cNvPr id="9226" name="TextBox 33"/>
          <p:cNvSpPr txBox="1">
            <a:spLocks noChangeArrowheads="1"/>
          </p:cNvSpPr>
          <p:nvPr/>
        </p:nvSpPr>
        <p:spPr bwMode="auto">
          <a:xfrm>
            <a:off x="5181600" y="3886200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4</a:t>
            </a:r>
          </a:p>
        </p:txBody>
      </p:sp>
      <p:sp>
        <p:nvSpPr>
          <p:cNvPr id="9227" name="TextBox 34"/>
          <p:cNvSpPr txBox="1">
            <a:spLocks noChangeArrowheads="1"/>
          </p:cNvSpPr>
          <p:nvPr/>
        </p:nvSpPr>
        <p:spPr bwMode="auto">
          <a:xfrm>
            <a:off x="6400800" y="3886200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5</a:t>
            </a:r>
          </a:p>
        </p:txBody>
      </p:sp>
      <p:sp>
        <p:nvSpPr>
          <p:cNvPr id="9228" name="TextBox 35"/>
          <p:cNvSpPr txBox="1">
            <a:spLocks noChangeArrowheads="1"/>
          </p:cNvSpPr>
          <p:nvPr/>
        </p:nvSpPr>
        <p:spPr bwMode="auto">
          <a:xfrm>
            <a:off x="7696200" y="3886200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6</a:t>
            </a:r>
          </a:p>
        </p:txBody>
      </p:sp>
      <p:pic>
        <p:nvPicPr>
          <p:cNvPr id="40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225" y="2819400"/>
            <a:ext cx="5111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0"/>
            <a:ext cx="9372600" cy="716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362200"/>
            <a:ext cx="2619375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590800"/>
            <a:ext cx="2457450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6172200" y="3581400"/>
            <a:ext cx="1066800" cy="990600"/>
            <a:chOff x="3733800" y="5257800"/>
            <a:chExt cx="990600" cy="1066800"/>
          </a:xfrm>
        </p:grpSpPr>
        <p:sp>
          <p:nvSpPr>
            <p:cNvPr id="21" name="Trapezoid 20"/>
            <p:cNvSpPr/>
            <p:nvPr/>
          </p:nvSpPr>
          <p:spPr>
            <a:xfrm>
              <a:off x="3733800" y="5257800"/>
              <a:ext cx="990600" cy="1066800"/>
            </a:xfrm>
            <a:prstGeom prst="trapezoid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4-Point Star 26"/>
            <p:cNvSpPr/>
            <p:nvPr/>
          </p:nvSpPr>
          <p:spPr>
            <a:xfrm>
              <a:off x="3962287" y="5714268"/>
              <a:ext cx="228486" cy="306021"/>
            </a:xfrm>
            <a:prstGeom prst="star4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4-Point Star 27"/>
            <p:cNvSpPr/>
            <p:nvPr/>
          </p:nvSpPr>
          <p:spPr>
            <a:xfrm>
              <a:off x="3962287" y="5334733"/>
              <a:ext cx="305140" cy="304312"/>
            </a:xfrm>
            <a:prstGeom prst="star4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" name="4-Point Star 28"/>
            <p:cNvSpPr/>
            <p:nvPr/>
          </p:nvSpPr>
          <p:spPr>
            <a:xfrm>
              <a:off x="4038941" y="6020288"/>
              <a:ext cx="305140" cy="304312"/>
            </a:xfrm>
            <a:prstGeom prst="star4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" name="4-Point Star 29"/>
            <p:cNvSpPr/>
            <p:nvPr/>
          </p:nvSpPr>
          <p:spPr>
            <a:xfrm>
              <a:off x="4419260" y="6020288"/>
              <a:ext cx="228486" cy="152156"/>
            </a:xfrm>
            <a:prstGeom prst="star4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" name="4-Point Star 31"/>
            <p:cNvSpPr/>
            <p:nvPr/>
          </p:nvSpPr>
          <p:spPr>
            <a:xfrm>
              <a:off x="4267427" y="5639045"/>
              <a:ext cx="151834" cy="229088"/>
            </a:xfrm>
            <a:prstGeom prst="star4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35" name="AutoShape 14"/>
          <p:cNvSpPr>
            <a:spLocks noChangeArrowheads="1"/>
          </p:cNvSpPr>
          <p:nvPr/>
        </p:nvSpPr>
        <p:spPr bwMode="auto">
          <a:xfrm rot="2441178">
            <a:off x="3603625" y="1766888"/>
            <a:ext cx="352425" cy="200025"/>
          </a:xfrm>
          <a:prstGeom prst="leftArrow">
            <a:avLst>
              <a:gd name="adj1" fmla="val 18454"/>
              <a:gd name="adj2" fmla="val 7783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5067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143000"/>
            <a:ext cx="2286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1371600"/>
            <a:ext cx="352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AutoShape 14"/>
          <p:cNvSpPr>
            <a:spLocks noChangeArrowheads="1"/>
          </p:cNvSpPr>
          <p:nvPr/>
        </p:nvSpPr>
        <p:spPr bwMode="auto">
          <a:xfrm rot="6786282">
            <a:off x="2441575" y="4119563"/>
            <a:ext cx="320675" cy="219075"/>
          </a:xfrm>
          <a:prstGeom prst="leftArrow">
            <a:avLst>
              <a:gd name="adj1" fmla="val 18454"/>
              <a:gd name="adj2" fmla="val 7753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8448" name="Picture 1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762000"/>
            <a:ext cx="228600" cy="20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ight Arrow 2"/>
          <p:cNvSpPr/>
          <p:nvPr/>
        </p:nvSpPr>
        <p:spPr>
          <a:xfrm>
            <a:off x="8458200" y="67056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/>
              <a:t>h.a</a:t>
            </a:r>
          </a:p>
        </p:txBody>
      </p:sp>
      <p:sp>
        <p:nvSpPr>
          <p:cNvPr id="18" name="7-Point Star 17"/>
          <p:cNvSpPr/>
          <p:nvPr/>
        </p:nvSpPr>
        <p:spPr>
          <a:xfrm>
            <a:off x="7467600" y="1752600"/>
            <a:ext cx="1676400" cy="2362200"/>
          </a:xfrm>
          <a:prstGeom prst="star7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FFFFFF"/>
                </a:solidFill>
                <a:cs typeface="Arial" charset="0"/>
              </a:rPr>
              <a:t>C</a:t>
            </a:r>
            <a:r>
              <a:rPr lang="en-US" sz="2400">
                <a:solidFill>
                  <a:srgbClr val="002060"/>
                </a:solidFill>
                <a:cs typeface="Arial" charset="0"/>
              </a:rPr>
              <a:t>Có mấy bước sao chép màu?</a:t>
            </a:r>
            <a:endParaRPr lang="en-US" sz="2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253" name="Text Box 19"/>
          <p:cNvSpPr txBox="1">
            <a:spLocks noChangeArrowheads="1"/>
          </p:cNvSpPr>
          <p:nvPr/>
        </p:nvSpPr>
        <p:spPr bwMode="auto">
          <a:xfrm>
            <a:off x="1371600" y="6324600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HÌNH 1</a:t>
            </a:r>
          </a:p>
        </p:txBody>
      </p:sp>
      <p:sp>
        <p:nvSpPr>
          <p:cNvPr id="10254" name="Text Box 20"/>
          <p:cNvSpPr txBox="1">
            <a:spLocks noChangeArrowheads="1"/>
          </p:cNvSpPr>
          <p:nvPr/>
        </p:nvSpPr>
        <p:spPr bwMode="auto">
          <a:xfrm>
            <a:off x="5867400" y="6491288"/>
            <a:ext cx="1752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HÌNH 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22222E-6 L -0.15504 -0.0611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60" y="-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448 -0.01111 C 0.09966 0.04144 0.175 0.09445 0.17934 0.15348 C 0.18403 0.21297 0.07257 0.3125 0.05122 0.34445 " pathEditMode="relative" rAng="0" ptsTypes="aaA">
                                      <p:cBhvr>
                                        <p:cTn id="2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69" y="1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1111 C 0.13663 -0.04306 0.27344 -0.07431 0.27153 -0.12385 C 0.26962 -0.17315 0.0434 -0.25186 -0.01007 -0.30787 C -0.06337 -0.36389 -0.04184 -0.43727 -0.04965 -0.46042 C -0.05729 -0.48334 -0.05729 -0.46598 -0.05712 -0.44792 " pathEditMode="relative" rAng="0" ptsTypes="aaaaA"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51" y="-2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3472E-18 -5.92593E-6 L 0.5 0.47777 " pathEditMode="relative" ptsTypes="AA">
                                      <p:cBhvr>
                                        <p:cTn id="51" dur="20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7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5" grpId="1" animBg="1"/>
      <p:bldP spid="35" grpId="2" animBg="1"/>
      <p:bldP spid="35" grpId="3" animBg="1"/>
      <p:bldP spid="17" grpId="0" animBg="1"/>
      <p:bldP spid="17" grpId="1" animBg="1"/>
      <p:bldP spid="17" grpId="2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81"/>
          <p:cNvSpPr>
            <a:spLocks noChangeArrowheads="1"/>
          </p:cNvSpPr>
          <p:nvPr/>
        </p:nvSpPr>
        <p:spPr bwMode="auto">
          <a:xfrm>
            <a:off x="228600" y="2362200"/>
            <a:ext cx="8915400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400" u="sng">
                <a:solidFill>
                  <a:srgbClr val="0066FF"/>
                </a:solidFill>
                <a:latin typeface=".VnArial" pitchFamily="34" charset="0"/>
              </a:rPr>
              <a:t>Bước 2</a:t>
            </a:r>
            <a:r>
              <a:rPr lang="en-US" sz="2400">
                <a:solidFill>
                  <a:srgbClr val="0066FF"/>
                </a:solidFill>
                <a:latin typeface=".VnArial" pitchFamily="34" charset="0"/>
              </a:rPr>
              <a:t>: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Di chuyển công cụ lấy màu vào mảng màu cần lấy, nháy chuột.</a:t>
            </a:r>
          </a:p>
        </p:txBody>
      </p:sp>
      <p:sp>
        <p:nvSpPr>
          <p:cNvPr id="12291" name="Rectangle 82"/>
          <p:cNvSpPr>
            <a:spLocks noChangeArrowheads="1"/>
          </p:cNvSpPr>
          <p:nvPr/>
        </p:nvSpPr>
        <p:spPr bwMode="auto">
          <a:xfrm>
            <a:off x="228600" y="1341438"/>
            <a:ext cx="89154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400" u="sng">
                <a:solidFill>
                  <a:srgbClr val="0066FF"/>
                </a:solidFill>
                <a:latin typeface=".VnArial" pitchFamily="34" charset="0"/>
              </a:rPr>
              <a:t>Bước 1</a:t>
            </a:r>
            <a:r>
              <a:rPr lang="en-US" sz="240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Chọn công cụ lấy màu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color picker         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>
              <a:latin typeface=".VnArial" pitchFamily="34" charset="0"/>
            </a:endParaRPr>
          </a:p>
        </p:txBody>
      </p:sp>
      <p:sp>
        <p:nvSpPr>
          <p:cNvPr id="12292" name="Rectangle 83"/>
          <p:cNvSpPr>
            <a:spLocks noChangeArrowheads="1"/>
          </p:cNvSpPr>
          <p:nvPr/>
        </p:nvSpPr>
        <p:spPr bwMode="auto">
          <a:xfrm>
            <a:off x="228600" y="3657600"/>
            <a:ext cx="8610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400" u="sng">
                <a:solidFill>
                  <a:srgbClr val="0066FF"/>
                </a:solidFill>
                <a:latin typeface=".VnArial" pitchFamily="34" charset="0"/>
              </a:rPr>
              <a:t>Bước 3</a:t>
            </a:r>
            <a:r>
              <a:rPr lang="en-US" sz="2400">
                <a:solidFill>
                  <a:srgbClr val="0066FF"/>
                </a:solidFill>
                <a:latin typeface=".VnArial" pitchFamily="34" charset="0"/>
              </a:rPr>
              <a:t>: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Chọn công cụ tô màu           , di chuyển chuột đến vị trí cần tô, nháy chuột.</a:t>
            </a:r>
          </a:p>
        </p:txBody>
      </p:sp>
      <p:sp>
        <p:nvSpPr>
          <p:cNvPr id="11269" name="Rectangle 80"/>
          <p:cNvSpPr>
            <a:spLocks noChangeArrowheads="1"/>
          </p:cNvSpPr>
          <p:nvPr/>
        </p:nvSpPr>
        <p:spPr bwMode="auto">
          <a:xfrm>
            <a:off x="609600" y="381000"/>
            <a:ext cx="6356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800" b="1">
                <a:solidFill>
                  <a:srgbClr val="0066FF"/>
                </a:solidFill>
                <a:latin typeface=".VnArial" pitchFamily="34" charset="0"/>
              </a:rPr>
              <a:t>* </a:t>
            </a:r>
            <a:r>
              <a:rPr lang="en-US" sz="2800" b="1" u="sng">
                <a:solidFill>
                  <a:srgbClr val="0066FF"/>
                </a:solidFill>
                <a:latin typeface=".VnArial" pitchFamily="34" charset="0"/>
              </a:rPr>
              <a:t>C¸c bưíc thùc hiÖn sao </a:t>
            </a:r>
            <a:r>
              <a:rPr lang="en-US" sz="2800" b="1" u="sng">
                <a:solidFill>
                  <a:srgbClr val="0066FF"/>
                </a:solidFill>
                <a:latin typeface="Times New Roman" pitchFamily="18" charset="0"/>
              </a:rPr>
              <a:t>chép màu</a:t>
            </a:r>
            <a:r>
              <a:rPr lang="en-US" sz="2800" b="1" u="sng">
                <a:solidFill>
                  <a:srgbClr val="0066FF"/>
                </a:solidFill>
                <a:latin typeface=".VnArial" pitchFamily="34" charset="0"/>
              </a:rPr>
              <a:t>:</a:t>
            </a:r>
            <a:endParaRPr lang="en-US" sz="2800" b="1" u="sng">
              <a:solidFill>
                <a:schemeClr val="tx2"/>
              </a:solidFill>
              <a:latin typeface=".VnArial" pitchFamily="34" charset="0"/>
            </a:endParaRPr>
          </a:p>
        </p:txBody>
      </p:sp>
      <p:pic>
        <p:nvPicPr>
          <p:cNvPr id="122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219200"/>
            <a:ext cx="71913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429000"/>
            <a:ext cx="725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otched Right Arrow 1"/>
          <p:cNvSpPr/>
          <p:nvPr/>
        </p:nvSpPr>
        <p:spPr>
          <a:xfrm>
            <a:off x="8610600" y="4748213"/>
            <a:ext cx="457200" cy="484187"/>
          </a:xfrm>
          <a:prstGeom prst="notchedRightArrow">
            <a:avLst/>
          </a:prstGeom>
          <a:solidFill>
            <a:schemeClr val="bg2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" name="Right Arrow 2"/>
          <p:cNvSpPr/>
          <p:nvPr/>
        </p:nvSpPr>
        <p:spPr>
          <a:xfrm>
            <a:off x="8610600" y="0"/>
            <a:ext cx="304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  <p:bldP spid="1229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1766</TotalTime>
  <Words>547</Words>
  <Application>Microsoft Office PowerPoint</Application>
  <PresentationFormat>On-screen Show (4:3)</PresentationFormat>
  <Paragraphs>80</Paragraphs>
  <Slides>19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Calibri</vt:lpstr>
      <vt:lpstr>Arial</vt:lpstr>
      <vt:lpstr>Times New Roman</vt:lpstr>
      <vt:lpstr>Franklin Gothic Book</vt:lpstr>
      <vt:lpstr>Brush Script MT</vt:lpstr>
      <vt:lpstr>.VnArial</vt:lpstr>
      <vt:lpstr>Wingdings</vt:lpstr>
      <vt:lpstr>Office Theme</vt:lpstr>
      <vt:lpstr>Paintbrush Picture</vt:lpstr>
      <vt:lpstr>Kiểm tra bài cũ: Em hãy điều chỉnh trang vẽ sau sao cho phù hợp?</vt:lpstr>
      <vt:lpstr>Kiểm tra bài cũ: Em hãy sao chép thêm 1 hình con tàu sau đó xoay 2 con tàu đối xứng nhau theo mẫu sau 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SKY</cp:lastModifiedBy>
  <cp:revision>68</cp:revision>
  <dcterms:created xsi:type="dcterms:W3CDTF">2017-10-30T09:05:02Z</dcterms:created>
  <dcterms:modified xsi:type="dcterms:W3CDTF">2020-03-05T09:19:00Z</dcterms:modified>
</cp:coreProperties>
</file>