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6" r:id="rId2"/>
    <p:sldId id="289" r:id="rId3"/>
    <p:sldId id="272" r:id="rId4"/>
    <p:sldId id="286" r:id="rId5"/>
    <p:sldId id="287" r:id="rId6"/>
    <p:sldId id="264" r:id="rId7"/>
    <p:sldId id="294" r:id="rId8"/>
    <p:sldId id="292" r:id="rId9"/>
    <p:sldId id="293" r:id="rId10"/>
    <p:sldId id="268" r:id="rId11"/>
    <p:sldId id="295" r:id="rId12"/>
    <p:sldId id="297" r:id="rId13"/>
    <p:sldId id="296" r:id="rId14"/>
    <p:sldId id="301" r:id="rId15"/>
    <p:sldId id="302" r:id="rId16"/>
    <p:sldId id="303" r:id="rId17"/>
    <p:sldId id="305" r:id="rId18"/>
    <p:sldId id="304" r:id="rId19"/>
    <p:sldId id="30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6" autoAdjust="0"/>
    <p:restoredTop sz="94660"/>
  </p:normalViewPr>
  <p:slideViewPr>
    <p:cSldViewPr>
      <p:cViewPr>
        <p:scale>
          <a:sx n="70" d="100"/>
          <a:sy n="70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7DF555-7395-4413-AEFA-4541C8FBEB53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4D3B3F-BFD4-4719-8775-7E08AF510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32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4C8E9E-3FB8-4EA4-B0C4-A1970BE0FF89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71E420-8643-4D6D-9F2F-6F7A1EF1C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Chú ý 2: slide 4(phai co hinh mau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D711EE0-7D81-401C-8BA6-85945D806F15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Chú ý 2: slide 4(phai co hinh mau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FC10B81-996D-47D3-9698-F5A962D472E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FB4A326-6839-4026-8170-2F549B964FF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F00E5DA-0872-4C91-AC59-30CBDA721755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D421636-6410-40D7-A0D3-604BE61DFCB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685E-429D-442D-BBB9-C797F32CE94A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7404-68BA-44C3-A8C6-C3A89FAED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2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B68A-B047-429F-B251-2AA513E8CA68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91844-2C7F-4C09-907D-4DD766E9F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DEB1-584A-4B52-B788-1C351E15B9F1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4C1F9-5C6B-4C2E-9076-2CE8F6CA6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2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910D-E441-4DB2-8D41-3CB9DC072336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FEC7-05BF-4E04-9E98-DB1A46214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7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E81BF-D587-4FC5-9A31-11319C432AE8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8255A-6B45-4E85-867D-3BB6E3A7E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C15E5-BE4F-40EA-93A3-F108B35F5F24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3DC9-BE4F-42D9-866B-39C0E2DA5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0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C4DB-8B3E-4AA7-96E8-4F19B3E727AA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4EEC-F8A1-4A25-8A22-ABD6470A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A5970-BD22-4FDE-AC43-74454B050496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7A28-E725-4A8E-8438-6ADA2134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3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4B24-6C7F-4E95-858B-C1F4225F16D0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9C03-D8A5-46CC-A055-5C057AA0B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261B-D59A-412F-8C4E-6B214420691F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A403-A5A2-45FA-BEA4-40D719B1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DF287-5CC8-42D1-A6D0-F5B5DC03863F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3F77D-08D9-496E-9655-58BB3BFA1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7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673285-F45E-4328-BA3A-600DF95210FC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205CDF-6C51-49A6-89CA-770DF07A2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VietNam\Desktop\Paint%20(2).ln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/>
          <a:lstStyle/>
          <a:p>
            <a:pPr>
              <a:tabLst>
                <a:tab pos="1541463" algn="l"/>
              </a:tabLst>
            </a:pPr>
            <a:r>
              <a:rPr lang="en-US" i="1" u="sng" smtClean="0">
                <a:solidFill>
                  <a:srgbClr val="FF0000"/>
                </a:solidFill>
              </a:rPr>
              <a:t>Kiểm tra bài cũ:</a:t>
            </a:r>
            <a:r>
              <a:rPr lang="en-US" smtClean="0"/>
              <a:t/>
            </a:r>
            <a:br>
              <a:rPr lang="en-US" smtClean="0"/>
            </a:b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Em hãy điều chỉnh trang vẽ sau sao cho phù hợp?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889125"/>
            <a:ext cx="914400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1"/>
          <p:cNvSpPr>
            <a:spLocks noChangeArrowheads="1"/>
          </p:cNvSpPr>
          <p:nvPr/>
        </p:nvSpPr>
        <p:spPr bwMode="auto">
          <a:xfrm>
            <a:off x="228600" y="2362200"/>
            <a:ext cx="89154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u="sng">
                <a:solidFill>
                  <a:srgbClr val="0066FF"/>
                </a:solidFill>
                <a:latin typeface=".VnArial" pitchFamily="34" charset="0"/>
              </a:rPr>
              <a:t>Bước 2</a:t>
            </a:r>
            <a:r>
              <a:rPr lang="en-US" sz="2400">
                <a:solidFill>
                  <a:srgbClr val="0066FF"/>
                </a:solidFill>
                <a:latin typeface=".VnArial" pitchFamily="34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di chuyển công cụ lấy màu vào mảng màu cần lấy, nháy chuột.</a:t>
            </a:r>
          </a:p>
        </p:txBody>
      </p:sp>
      <p:sp>
        <p:nvSpPr>
          <p:cNvPr id="12291" name="Rectangle 82"/>
          <p:cNvSpPr>
            <a:spLocks noChangeArrowheads="1"/>
          </p:cNvSpPr>
          <p:nvPr/>
        </p:nvSpPr>
        <p:spPr bwMode="auto">
          <a:xfrm>
            <a:off x="228600" y="1341438"/>
            <a:ext cx="8915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u="sng">
                <a:solidFill>
                  <a:srgbClr val="0066FF"/>
                </a:solidFill>
                <a:latin typeface=".VnArial" pitchFamily="34" charset="0"/>
              </a:rPr>
              <a:t>Bước 1</a:t>
            </a:r>
            <a:r>
              <a:rPr lang="en-US" sz="24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Chọn công cụ lấy màu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picker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.VnArial" pitchFamily="34" charset="0"/>
            </a:endParaRPr>
          </a:p>
        </p:txBody>
      </p:sp>
      <p:sp>
        <p:nvSpPr>
          <p:cNvPr id="12292" name="Rectangle 83"/>
          <p:cNvSpPr>
            <a:spLocks noChangeArrowheads="1"/>
          </p:cNvSpPr>
          <p:nvPr/>
        </p:nvSpPr>
        <p:spPr bwMode="auto">
          <a:xfrm>
            <a:off x="228600" y="36576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u="sng">
                <a:solidFill>
                  <a:srgbClr val="0066FF"/>
                </a:solidFill>
                <a:latin typeface=".VnArial" pitchFamily="34" charset="0"/>
              </a:rPr>
              <a:t>Bước 3</a:t>
            </a:r>
            <a:r>
              <a:rPr lang="en-US" sz="2400">
                <a:solidFill>
                  <a:srgbClr val="0066FF"/>
                </a:solidFill>
                <a:latin typeface=".VnArial" pitchFamily="34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chọn công cụ tô màu           , di chuyển chuột đến vị trí cần tô, nháy chuột.</a:t>
            </a:r>
          </a:p>
        </p:txBody>
      </p:sp>
      <p:sp>
        <p:nvSpPr>
          <p:cNvPr id="12293" name="Rectangle 80"/>
          <p:cNvSpPr>
            <a:spLocks noChangeArrowheads="1"/>
          </p:cNvSpPr>
          <p:nvPr/>
        </p:nvSpPr>
        <p:spPr bwMode="auto">
          <a:xfrm>
            <a:off x="1187450" y="617538"/>
            <a:ext cx="409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66FF"/>
                </a:solidFill>
                <a:latin typeface=".VnArial" pitchFamily="34" charset="0"/>
              </a:rPr>
              <a:t>* </a:t>
            </a:r>
            <a:r>
              <a:rPr lang="en-US" sz="2800" b="1" u="sng">
                <a:solidFill>
                  <a:srgbClr val="0066FF"/>
                </a:solidFill>
                <a:latin typeface=".VnArial" pitchFamily="34" charset="0"/>
              </a:rPr>
              <a:t>C¸c bưíc thùc hiÖn:</a:t>
            </a:r>
            <a:endParaRPr lang="en-US" sz="2800" b="1" u="sng">
              <a:solidFill>
                <a:schemeClr val="tx2"/>
              </a:solidFill>
              <a:latin typeface=".VnArial" pitchFamily="34" charset="0"/>
            </a:endParaRP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7191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429000"/>
            <a:ext cx="725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400" y="4724400"/>
            <a:ext cx="7239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i="1" u="sng">
                <a:solidFill>
                  <a:srgbClr val="FF0000"/>
                </a:solidFill>
                <a:latin typeface="Brush Script MT" pitchFamily="66" charset="0"/>
              </a:rPr>
              <a:t>Chú ý 2: </a:t>
            </a:r>
            <a:r>
              <a:rPr lang="en-US" sz="2400"/>
              <a:t>Muốn sao chép màu, phải có hình mẫu trong trang vẽ paint</a:t>
            </a:r>
            <a:endParaRPr lang="en-US" sz="2400" u="sng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2" name="Notched Right Arrow 1"/>
          <p:cNvSpPr/>
          <p:nvPr/>
        </p:nvSpPr>
        <p:spPr>
          <a:xfrm>
            <a:off x="8610600" y="4748213"/>
            <a:ext cx="457200" cy="484187"/>
          </a:xfrm>
          <a:prstGeom prst="notchedRightArrow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Right Arrow 2"/>
          <p:cNvSpPr/>
          <p:nvPr/>
        </p:nvSpPr>
        <p:spPr>
          <a:xfrm>
            <a:off x="8610600" y="152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3726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26193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4574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33"/>
          <p:cNvGrpSpPr>
            <a:grpSpLocks/>
          </p:cNvGrpSpPr>
          <p:nvPr/>
        </p:nvGrpSpPr>
        <p:grpSpPr bwMode="auto">
          <a:xfrm>
            <a:off x="6172200" y="3581400"/>
            <a:ext cx="1066800" cy="990600"/>
            <a:chOff x="3733800" y="5257800"/>
            <a:chExt cx="990600" cy="1066800"/>
          </a:xfrm>
        </p:grpSpPr>
        <p:sp>
          <p:nvSpPr>
            <p:cNvPr id="21" name="Trapezoid 20"/>
            <p:cNvSpPr/>
            <p:nvPr/>
          </p:nvSpPr>
          <p:spPr>
            <a:xfrm>
              <a:off x="3733800" y="5257800"/>
              <a:ext cx="990600" cy="1066800"/>
            </a:xfrm>
            <a:prstGeom prst="trapezoid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4-Point Star 26"/>
            <p:cNvSpPr/>
            <p:nvPr/>
          </p:nvSpPr>
          <p:spPr>
            <a:xfrm>
              <a:off x="3962287" y="5714268"/>
              <a:ext cx="228486" cy="306021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4-Point Star 27"/>
            <p:cNvSpPr/>
            <p:nvPr/>
          </p:nvSpPr>
          <p:spPr>
            <a:xfrm>
              <a:off x="3962287" y="5334733"/>
              <a:ext cx="305140" cy="304312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4-Point Star 28"/>
            <p:cNvSpPr/>
            <p:nvPr/>
          </p:nvSpPr>
          <p:spPr>
            <a:xfrm>
              <a:off x="4038941" y="6020288"/>
              <a:ext cx="305140" cy="304312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4-Point Star 29"/>
            <p:cNvSpPr/>
            <p:nvPr/>
          </p:nvSpPr>
          <p:spPr>
            <a:xfrm>
              <a:off x="4419260" y="6020288"/>
              <a:ext cx="228486" cy="152156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4-Point Star 31"/>
            <p:cNvSpPr/>
            <p:nvPr/>
          </p:nvSpPr>
          <p:spPr>
            <a:xfrm>
              <a:off x="4267427" y="5639045"/>
              <a:ext cx="151834" cy="229088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318" name="AutoShape 14"/>
          <p:cNvSpPr>
            <a:spLocks noChangeArrowheads="1"/>
          </p:cNvSpPr>
          <p:nvPr/>
        </p:nvSpPr>
        <p:spPr bwMode="auto">
          <a:xfrm rot="2441178">
            <a:off x="3603625" y="1766888"/>
            <a:ext cx="352425" cy="200025"/>
          </a:xfrm>
          <a:prstGeom prst="leftArrow">
            <a:avLst>
              <a:gd name="adj1" fmla="val 18454"/>
              <a:gd name="adj2" fmla="val 778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2286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371600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AutoShape 14"/>
          <p:cNvSpPr>
            <a:spLocks noChangeArrowheads="1"/>
          </p:cNvSpPr>
          <p:nvPr/>
        </p:nvSpPr>
        <p:spPr bwMode="auto">
          <a:xfrm rot="6786282">
            <a:off x="2441575" y="4119563"/>
            <a:ext cx="320675" cy="219075"/>
          </a:xfrm>
          <a:prstGeom prst="leftArrow">
            <a:avLst>
              <a:gd name="adj1" fmla="val 18454"/>
              <a:gd name="adj2" fmla="val 775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22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2286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8458200" y="6705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h.a</a:t>
            </a:r>
          </a:p>
        </p:txBody>
      </p:sp>
      <p:sp>
        <p:nvSpPr>
          <p:cNvPr id="18" name="7-Point Star 17"/>
          <p:cNvSpPr/>
          <p:nvPr/>
        </p:nvSpPr>
        <p:spPr>
          <a:xfrm>
            <a:off x="3611563" y="1901825"/>
            <a:ext cx="2028825" cy="2362200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1371600" y="6324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HÌNH 1</a:t>
            </a:r>
          </a:p>
        </p:txBody>
      </p:sp>
      <p:sp>
        <p:nvSpPr>
          <p:cNvPr id="13326" name="Text Box 20"/>
          <p:cNvSpPr txBox="1">
            <a:spLocks noChangeArrowheads="1"/>
          </p:cNvSpPr>
          <p:nvPr/>
        </p:nvSpPr>
        <p:spPr bwMode="auto">
          <a:xfrm>
            <a:off x="5867400" y="64912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HÌNH 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66"/>
          <p:cNvGrpSpPr>
            <a:grpSpLocks/>
          </p:cNvGrpSpPr>
          <p:nvPr/>
        </p:nvGrpSpPr>
        <p:grpSpPr bwMode="auto">
          <a:xfrm>
            <a:off x="1981200" y="100013"/>
            <a:ext cx="4354513" cy="1292225"/>
            <a:chOff x="192" y="873"/>
            <a:chExt cx="2630" cy="814"/>
          </a:xfrm>
        </p:grpSpPr>
        <p:grpSp>
          <p:nvGrpSpPr>
            <p:cNvPr id="14344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4346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47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48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49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50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51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352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353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354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345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3200" b="1">
                  <a:solidFill>
                    <a:srgbClr val="3333FF"/>
                  </a:solidFill>
                  <a:latin typeface="Times New Roman" pitchFamily="18" charset="0"/>
                </a:rPr>
                <a:t>Em cần ghi nhớ</a:t>
              </a:r>
            </a:p>
          </p:txBody>
        </p:sp>
      </p:grpSp>
      <p:sp>
        <p:nvSpPr>
          <p:cNvPr id="16" name="Cloud 15"/>
          <p:cNvSpPr/>
          <p:nvPr/>
        </p:nvSpPr>
        <p:spPr>
          <a:xfrm>
            <a:off x="566738" y="1063625"/>
            <a:ext cx="7848600" cy="4117975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16"/>
          <p:cNvSpPr txBox="1">
            <a:spLocks noChangeArrowheads="1"/>
          </p:cNvSpPr>
          <p:nvPr/>
        </p:nvSpPr>
        <p:spPr bwMode="auto">
          <a:xfrm>
            <a:off x="2362200" y="1676400"/>
            <a:ext cx="487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Franklin Gothic Book" pitchFamily="34" charset="0"/>
                <a:sym typeface="Wingdings" pitchFamily="2" charset="2"/>
              </a:rPr>
              <a:t> </a:t>
            </a:r>
            <a:r>
              <a:rPr lang="en-US" sz="3200">
                <a:latin typeface="Franklin Gothic Book" pitchFamily="34" charset="0"/>
              </a:rPr>
              <a:t>Sử dụng công cụ        để sao chép màu có sẵn </a:t>
            </a:r>
          </a:p>
        </p:txBody>
      </p:sp>
      <p:pic>
        <p:nvPicPr>
          <p:cNvPr id="14341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5984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8"/>
          <p:cNvSpPr txBox="1">
            <a:spLocks noChangeArrowheads="1"/>
          </p:cNvSpPr>
          <p:nvPr/>
        </p:nvSpPr>
        <p:spPr bwMode="auto">
          <a:xfrm>
            <a:off x="1219200" y="2906713"/>
            <a:ext cx="6858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Franklin Gothic Book" pitchFamily="34" charset="0"/>
                <a:sym typeface="Wingdings" pitchFamily="2" charset="2"/>
              </a:rPr>
              <a:t> Nháy chuột để tô màu bằng màu ở ô </a:t>
            </a:r>
            <a:r>
              <a:rPr lang="en-US" sz="3200" i="1">
                <a:solidFill>
                  <a:srgbClr val="FF0000"/>
                </a:solidFill>
                <a:latin typeface="Franklin Gothic Book" pitchFamily="34" charset="0"/>
                <a:sym typeface="Wingdings" pitchFamily="2" charset="2"/>
              </a:rPr>
              <a:t>Color 1</a:t>
            </a:r>
            <a:r>
              <a:rPr lang="en-US" sz="3200">
                <a:latin typeface="Franklin Gothic Book" pitchFamily="34" charset="0"/>
                <a:sym typeface="Wingdings" pitchFamily="2" charset="2"/>
              </a:rPr>
              <a:t>, nháy chuột phải để tô màu bằng màu ở ô </a:t>
            </a:r>
            <a:r>
              <a:rPr lang="en-US" sz="3200" i="1">
                <a:solidFill>
                  <a:srgbClr val="FF0000"/>
                </a:solidFill>
                <a:latin typeface="Franklin Gothic Book" pitchFamily="34" charset="0"/>
                <a:sym typeface="Wingdings" pitchFamily="2" charset="2"/>
              </a:rPr>
              <a:t>Color 2.</a:t>
            </a:r>
            <a:endParaRPr lang="en-US" sz="3200" i="1">
              <a:solidFill>
                <a:srgbClr val="FF0000"/>
              </a:solidFill>
              <a:latin typeface="Franklin Gothic Book" pitchFamily="34" charset="0"/>
            </a:endParaRPr>
          </a:p>
        </p:txBody>
      </p:sp>
      <p:pic>
        <p:nvPicPr>
          <p:cNvPr id="14343" name="Picture 1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1143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762000" y="0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70C0"/>
                </a:solidFill>
                <a:latin typeface="Franklin Gothic Book" pitchFamily="34" charset="0"/>
              </a:rPr>
              <a:t>Củng cố:</a:t>
            </a:r>
          </a:p>
        </p:txBody>
      </p:sp>
      <p:pic>
        <p:nvPicPr>
          <p:cNvPr id="4096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458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Box 8"/>
          <p:cNvSpPr txBox="1">
            <a:spLocks noChangeArrowheads="1"/>
          </p:cNvSpPr>
          <p:nvPr/>
        </p:nvSpPr>
        <p:spPr bwMode="auto">
          <a:xfrm>
            <a:off x="228600" y="914400"/>
            <a:ext cx="83550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Franklin Gothic Book" pitchFamily="34" charset="0"/>
              </a:rPr>
              <a:t>Em vẽ các hình sau, tô màu cho hình 1 rồi thực hiện sao chép màu để tô cho hình 2</a:t>
            </a:r>
          </a:p>
        </p:txBody>
      </p:sp>
      <p:sp>
        <p:nvSpPr>
          <p:cNvPr id="40965" name="TextBox 1"/>
          <p:cNvSpPr txBox="1">
            <a:spLocks noChangeArrowheads="1"/>
          </p:cNvSpPr>
          <p:nvPr/>
        </p:nvSpPr>
        <p:spPr bwMode="auto">
          <a:xfrm>
            <a:off x="1752600" y="4706938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>
                <a:latin typeface="Franklin Gothic Book" pitchFamily="34" charset="0"/>
              </a:rPr>
              <a:t>Hình 1</a:t>
            </a:r>
          </a:p>
        </p:txBody>
      </p:sp>
      <p:sp>
        <p:nvSpPr>
          <p:cNvPr id="40966" name="TextBox 4"/>
          <p:cNvSpPr txBox="1">
            <a:spLocks noChangeArrowheads="1"/>
          </p:cNvSpPr>
          <p:nvPr/>
        </p:nvSpPr>
        <p:spPr bwMode="auto">
          <a:xfrm>
            <a:off x="6477000" y="4721225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>
                <a:latin typeface="Franklin Gothic Book" pitchFamily="34" charset="0"/>
              </a:rPr>
              <a:t>Hình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1600200" y="614363"/>
            <a:ext cx="594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Bài 4: Sao chép màu (tiết 2) </a:t>
            </a: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357188" y="1295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04125" y="5314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228600" y="2076450"/>
            <a:ext cx="48879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1. Em thực hiện các yêu cầu sau.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652463" y="2832100"/>
            <a:ext cx="52419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a) Vẽ hình quả bóng rồi tô màu theo mẫu</a:t>
            </a: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0" y="184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3" name="Object 12"/>
          <p:cNvGraphicFramePr>
            <a:graphicFrameLocks noChangeAspect="1"/>
          </p:cNvGraphicFramePr>
          <p:nvPr/>
        </p:nvGraphicFramePr>
        <p:xfrm>
          <a:off x="1911350" y="3441700"/>
          <a:ext cx="15224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Bitmap Image" r:id="rId4" imgW="914286" imgH="961905" progId="Paint.Picture">
                  <p:embed/>
                </p:oleObj>
              </mc:Choice>
              <mc:Fallback>
                <p:oleObj name="Bitmap Image" r:id="rId4" imgW="914286" imgH="961905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3441700"/>
                        <a:ext cx="152241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0" y="184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5" name="Object 14"/>
          <p:cNvGraphicFramePr>
            <a:graphicFrameLocks noChangeAspect="1"/>
          </p:cNvGraphicFramePr>
          <p:nvPr/>
        </p:nvGraphicFramePr>
        <p:xfrm>
          <a:off x="4232275" y="3517900"/>
          <a:ext cx="16160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Bitmap Image" r:id="rId6" imgW="971686" imgH="961905" progId="Paint.Picture">
                  <p:embed/>
                </p:oleObj>
              </mc:Choice>
              <mc:Fallback>
                <p:oleObj name="Bitmap Image" r:id="rId6" imgW="971686" imgH="961905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3517900"/>
                        <a:ext cx="16160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652463" y="5340350"/>
            <a:ext cx="82629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b) Vẽ thêm các quả bóng tương tự và sao chép màu thành nhiều quả bóng có màu sắc khác nhau</a:t>
            </a:r>
          </a:p>
        </p:txBody>
      </p:sp>
      <p:sp>
        <p:nvSpPr>
          <p:cNvPr id="16397" name="Rectangle 1"/>
          <p:cNvSpPr>
            <a:spLocks noChangeArrowheads="1"/>
          </p:cNvSpPr>
          <p:nvPr/>
        </p:nvSpPr>
        <p:spPr bwMode="auto">
          <a:xfrm>
            <a:off x="341313" y="1704975"/>
            <a:ext cx="7812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 hãy khởi động phần mềm Paint và thực hành: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ChangeArrowheads="1"/>
          </p:cNvSpPr>
          <p:nvPr/>
        </p:nvSpPr>
        <p:spPr bwMode="auto">
          <a:xfrm>
            <a:off x="381000" y="1752600"/>
            <a:ext cx="8001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>
                <a:latin typeface="Times New Roman" pitchFamily="18" charset="0"/>
                <a:cs typeface="Times New Roman" pitchFamily="18" charset="0"/>
              </a:rPr>
              <a:t>2. Vẽ hình theo mẫu (SGK trang 44), lưu bài vẽ có tên “</a:t>
            </a:r>
            <a:r>
              <a:rPr lang="nl-NL" sz="2800" i="1">
                <a:latin typeface="Times New Roman" pitchFamily="18" charset="0"/>
                <a:cs typeface="Times New Roman" pitchFamily="18" charset="0"/>
              </a:rPr>
              <a:t>Thuyền và biển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”  vào thư mục Vẽ ở ổ D:/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28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/>
          </a:p>
        </p:txBody>
      </p:sp>
      <p:pic>
        <p:nvPicPr>
          <p:cNvPr id="17411" name="Picture 7" descr="Thuyền và biể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228600" y="7620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HOẠT ĐỘNG 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HOẠT ĐỘNG THỰC HÀNH</a:t>
            </a:r>
          </a:p>
        </p:txBody>
      </p:sp>
      <p:pic>
        <p:nvPicPr>
          <p:cNvPr id="184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0" y="1600200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nl-NL" sz="2800">
                <a:latin typeface="Times New Roman" pitchFamily="18" charset="0"/>
                <a:cs typeface="Times New Roman" pitchFamily="18" charset="0"/>
              </a:rPr>
              <a:t>3. Trao đổi với bạn để tìm cách di chuyển hai bạn nhỏ đã vẽ ở hoạt động 1, mục A lên trên con thuyền. Dùng màu của cánh buồm để đổi màu trang phục của hai bạn đó.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/>
          </a:p>
        </p:txBody>
      </p:sp>
      <p:pic>
        <p:nvPicPr>
          <p:cNvPr id="18437" name="Picture 8" descr="3.Thuyền và biể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9144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66"/>
          <p:cNvGrpSpPr>
            <a:grpSpLocks/>
          </p:cNvGrpSpPr>
          <p:nvPr/>
        </p:nvGrpSpPr>
        <p:grpSpPr bwMode="auto">
          <a:xfrm>
            <a:off x="1981200" y="100013"/>
            <a:ext cx="4354513" cy="1292225"/>
            <a:chOff x="192" y="873"/>
            <a:chExt cx="2630" cy="814"/>
          </a:xfrm>
        </p:grpSpPr>
        <p:grpSp>
          <p:nvGrpSpPr>
            <p:cNvPr id="19464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9466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7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8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9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70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71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9472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9473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9474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9465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3200" b="1">
                  <a:solidFill>
                    <a:srgbClr val="3333FF"/>
                  </a:solidFill>
                  <a:latin typeface="Times New Roman" pitchFamily="18" charset="0"/>
                </a:rPr>
                <a:t>Em cần ghi nhớ</a:t>
              </a:r>
            </a:p>
          </p:txBody>
        </p:sp>
      </p:grpSp>
      <p:sp>
        <p:nvSpPr>
          <p:cNvPr id="16" name="Cloud 15"/>
          <p:cNvSpPr/>
          <p:nvPr/>
        </p:nvSpPr>
        <p:spPr>
          <a:xfrm>
            <a:off x="566738" y="1063625"/>
            <a:ext cx="7848600" cy="4117975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2362200" y="1676400"/>
            <a:ext cx="487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Franklin Gothic Book" pitchFamily="34" charset="0"/>
                <a:sym typeface="Wingdings" pitchFamily="2" charset="2"/>
              </a:rPr>
              <a:t> </a:t>
            </a:r>
            <a:r>
              <a:rPr lang="en-US" sz="3200">
                <a:latin typeface="Franklin Gothic Book" pitchFamily="34" charset="0"/>
              </a:rPr>
              <a:t>Sử dụng công cụ        để sao chép màu có sẵn </a:t>
            </a:r>
          </a:p>
        </p:txBody>
      </p:sp>
      <p:pic>
        <p:nvPicPr>
          <p:cNvPr id="19461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5984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18"/>
          <p:cNvSpPr txBox="1">
            <a:spLocks noChangeArrowheads="1"/>
          </p:cNvSpPr>
          <p:nvPr/>
        </p:nvSpPr>
        <p:spPr bwMode="auto">
          <a:xfrm>
            <a:off x="1219200" y="2906713"/>
            <a:ext cx="6858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Franklin Gothic Book" pitchFamily="34" charset="0"/>
                <a:sym typeface="Wingdings" pitchFamily="2" charset="2"/>
              </a:rPr>
              <a:t> Nháy chuột để tô màu bằng màu ở ô </a:t>
            </a:r>
            <a:r>
              <a:rPr lang="en-US" sz="3200" i="1">
                <a:solidFill>
                  <a:srgbClr val="FF0000"/>
                </a:solidFill>
                <a:latin typeface="Franklin Gothic Book" pitchFamily="34" charset="0"/>
                <a:sym typeface="Wingdings" pitchFamily="2" charset="2"/>
              </a:rPr>
              <a:t>Color 1</a:t>
            </a:r>
            <a:r>
              <a:rPr lang="en-US" sz="3200">
                <a:latin typeface="Franklin Gothic Book" pitchFamily="34" charset="0"/>
                <a:sym typeface="Wingdings" pitchFamily="2" charset="2"/>
              </a:rPr>
              <a:t>, nháy chuột phải để tô màu bằng màu ở ô </a:t>
            </a:r>
            <a:r>
              <a:rPr lang="en-US" sz="3200" i="1">
                <a:solidFill>
                  <a:srgbClr val="FF0000"/>
                </a:solidFill>
                <a:latin typeface="Franklin Gothic Book" pitchFamily="34" charset="0"/>
                <a:sym typeface="Wingdings" pitchFamily="2" charset="2"/>
              </a:rPr>
              <a:t>Color 2.</a:t>
            </a:r>
            <a:endParaRPr lang="en-US" sz="3200" i="1">
              <a:solidFill>
                <a:srgbClr val="FF0000"/>
              </a:solidFill>
              <a:latin typeface="Franklin Gothic Book" pitchFamily="34" charset="0"/>
            </a:endParaRPr>
          </a:p>
        </p:txBody>
      </p:sp>
      <p:pic>
        <p:nvPicPr>
          <p:cNvPr id="19463" name="Picture 1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1143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4800" y="1143000"/>
            <a:ext cx="8686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	Hãy vẽ một bức tranh có một cây xanh sau đó sao chép ra thêm 3 cây xanh. Tô màu cây xanh thứ nhất sau đó thực hiện sao chép màu từ cây xanh thứ nhất sang ba cây xanh còn lại. 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7675" y="3733800"/>
            <a:ext cx="868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	Qua bức tranh em thấy em cần làm gì để bảo vệ môi trường, ứng phó với biến đổi khí hậu?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300" y="3609975"/>
            <a:ext cx="696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b="1"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152400" y="838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>
                <a:solidFill>
                  <a:srgbClr val="0000FF"/>
                </a:solidFill>
              </a:rPr>
              <a:t>DẶN DÒ</a:t>
            </a:r>
          </a:p>
        </p:txBody>
      </p:sp>
      <p:sp>
        <p:nvSpPr>
          <p:cNvPr id="21507" name="Plaque 7"/>
          <p:cNvSpPr>
            <a:spLocks noChangeArrowheads="1"/>
          </p:cNvSpPr>
          <p:nvPr/>
        </p:nvSpPr>
        <p:spPr bwMode="auto">
          <a:xfrm>
            <a:off x="304800" y="1828800"/>
            <a:ext cx="8534400" cy="2209800"/>
          </a:xfrm>
          <a:prstGeom prst="plaque">
            <a:avLst>
              <a:gd name="adj" fmla="val 16667"/>
            </a:avLst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Về nhà em xem lại nội dung bài học</a:t>
            </a:r>
          </a:p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Xem trước nội dung bài 5: Thực hành tổng hợp. </a:t>
            </a:r>
          </a:p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Slide Number Placeholder 9"/>
          <p:cNvSpPr txBox="1">
            <a:spLocks noGrp="1"/>
          </p:cNvSpPr>
          <p:nvPr/>
        </p:nvSpPr>
        <p:spPr bwMode="auto">
          <a:xfrm>
            <a:off x="7010400" y="6669088"/>
            <a:ext cx="21336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D6313DCE-7AC9-4509-8A68-FB6547B41220}" type="slidenum">
              <a:rPr lang="en-US" sz="1000">
                <a:latin typeface="Franklin Gothic Book" pitchFamily="34" charset="0"/>
              </a:rPr>
              <a:pPr algn="r" eaLnBrk="1" hangingPunct="1"/>
              <a:t>19</a:t>
            </a:fld>
            <a:endParaRPr lang="en-US" sz="1000">
              <a:latin typeface="Franklin Gothic Book" pitchFamily="34" charset="0"/>
            </a:endParaRPr>
          </a:p>
        </p:txBody>
      </p:sp>
      <p:pic>
        <p:nvPicPr>
          <p:cNvPr id="21509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1143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477962"/>
          </a:xfrm>
        </p:spPr>
        <p:txBody>
          <a:bodyPr/>
          <a:lstStyle/>
          <a:p>
            <a:pPr>
              <a:tabLst>
                <a:tab pos="1541463" algn="l"/>
              </a:tabLst>
            </a:pPr>
            <a:r>
              <a:rPr lang="en-US" sz="3600" i="1" u="sng" smtClean="0">
                <a:solidFill>
                  <a:srgbClr val="FF0000"/>
                </a:solidFill>
              </a:rPr>
              <a:t>Kiểm tra bài cũ: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Em hãy sao chép thêm 1 hình con tàu sau đó xoay 2 con tàu đối xứng nhau theo mẫu sau ?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037388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09600" y="228600"/>
            <a:ext cx="8077200" cy="905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4: SAO CHÉP MÀU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2819400"/>
            <a:ext cx="800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Mục tiêu: 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Biết cách sao chép màu từ màu của </a:t>
            </a: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bức vẽ có sẵn.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26193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1600200"/>
            <a:ext cx="24574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667000" y="4886325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5638800" y="481965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3810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Vẽ các hình theo mẫu sau:</a:t>
            </a:r>
            <a:endParaRPr lang="en-US" sz="28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81000" y="1219200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Giới thiệu công cụ sao chép màu: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36220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ight Arrow 13"/>
          <p:cNvSpPr/>
          <p:nvPr/>
        </p:nvSpPr>
        <p:spPr>
          <a:xfrm>
            <a:off x="8915400" y="6629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960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71600" y="3124200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cụ sao chép màu (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picker)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1714500" y="1409700"/>
            <a:ext cx="23622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>
            <a:hlinkClick r:id="rId3" action="ppaction://hlinkfile"/>
          </p:cNvPr>
          <p:cNvSpPr/>
          <p:nvPr/>
        </p:nvSpPr>
        <p:spPr>
          <a:xfrm>
            <a:off x="8229600" y="65532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C 2cc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28600" y="1143000"/>
            <a:ext cx="36496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>
                <a:latin typeface="Franklin Gothic Book" pitchFamily="34" charset="0"/>
                <a:cs typeface="Times New Roman" pitchFamily="18" charset="0"/>
              </a:rPr>
              <a:t>	-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Khi nháy chuột chọn công cụ lấy màu        , bên dưới hộp công cụ xuất hiện chữ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picker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379413" y="207963"/>
            <a:ext cx="342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u="sng">
                <a:solidFill>
                  <a:srgbClr val="FF0000"/>
                </a:solidFill>
                <a:latin typeface="Brush Script MT" pitchFamily="66" charset="0"/>
              </a:rPr>
              <a:t>Chú ý 1: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14400"/>
            <a:ext cx="44196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096000" y="2743200"/>
            <a:ext cx="1179513" cy="1382713"/>
            <a:chOff x="6400800" y="1752600"/>
            <a:chExt cx="1179286" cy="1383146"/>
          </a:xfrm>
        </p:grpSpPr>
        <p:pic>
          <p:nvPicPr>
            <p:cNvPr id="923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1752600"/>
              <a:ext cx="1179286" cy="107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2667000"/>
              <a:ext cx="533400" cy="4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57800"/>
            <a:ext cx="297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30"/>
          <p:cNvSpPr txBox="1">
            <a:spLocks noChangeArrowheads="1"/>
          </p:cNvSpPr>
          <p:nvPr/>
        </p:nvSpPr>
        <p:spPr bwMode="auto">
          <a:xfrm>
            <a:off x="5257800" y="2286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9224" name="TextBox 31"/>
          <p:cNvSpPr txBox="1">
            <a:spLocks noChangeArrowheads="1"/>
          </p:cNvSpPr>
          <p:nvPr/>
        </p:nvSpPr>
        <p:spPr bwMode="auto">
          <a:xfrm>
            <a:off x="6477000" y="2286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9225" name="TextBox 32"/>
          <p:cNvSpPr txBox="1">
            <a:spLocks noChangeArrowheads="1"/>
          </p:cNvSpPr>
          <p:nvPr/>
        </p:nvSpPr>
        <p:spPr bwMode="auto">
          <a:xfrm>
            <a:off x="7772400" y="22860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9226" name="TextBox 33"/>
          <p:cNvSpPr txBox="1">
            <a:spLocks noChangeArrowheads="1"/>
          </p:cNvSpPr>
          <p:nvPr/>
        </p:nvSpPr>
        <p:spPr bwMode="auto">
          <a:xfrm>
            <a:off x="5181600" y="3886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9227" name="TextBox 34"/>
          <p:cNvSpPr txBox="1">
            <a:spLocks noChangeArrowheads="1"/>
          </p:cNvSpPr>
          <p:nvPr/>
        </p:nvSpPr>
        <p:spPr bwMode="auto">
          <a:xfrm>
            <a:off x="6400800" y="3886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9228" name="TextBox 35"/>
          <p:cNvSpPr txBox="1">
            <a:spLocks noChangeArrowheads="1"/>
          </p:cNvSpPr>
          <p:nvPr/>
        </p:nvSpPr>
        <p:spPr bwMode="auto">
          <a:xfrm>
            <a:off x="7696200" y="3886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2819400"/>
            <a:ext cx="5111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3726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26193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4574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172200" y="3581400"/>
            <a:ext cx="1066800" cy="990600"/>
            <a:chOff x="3733800" y="5257800"/>
            <a:chExt cx="990600" cy="1066800"/>
          </a:xfrm>
        </p:grpSpPr>
        <p:sp>
          <p:nvSpPr>
            <p:cNvPr id="21" name="Trapezoid 20"/>
            <p:cNvSpPr/>
            <p:nvPr/>
          </p:nvSpPr>
          <p:spPr>
            <a:xfrm>
              <a:off x="3733800" y="5257800"/>
              <a:ext cx="990600" cy="1066800"/>
            </a:xfrm>
            <a:prstGeom prst="trapezoid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4-Point Star 26"/>
            <p:cNvSpPr/>
            <p:nvPr/>
          </p:nvSpPr>
          <p:spPr>
            <a:xfrm>
              <a:off x="3962287" y="5714268"/>
              <a:ext cx="228486" cy="306021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4-Point Star 27"/>
            <p:cNvSpPr/>
            <p:nvPr/>
          </p:nvSpPr>
          <p:spPr>
            <a:xfrm>
              <a:off x="3962287" y="5334733"/>
              <a:ext cx="305140" cy="304312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4-Point Star 28"/>
            <p:cNvSpPr/>
            <p:nvPr/>
          </p:nvSpPr>
          <p:spPr>
            <a:xfrm>
              <a:off x="4038941" y="6020288"/>
              <a:ext cx="305140" cy="304312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4-Point Star 29"/>
            <p:cNvSpPr/>
            <p:nvPr/>
          </p:nvSpPr>
          <p:spPr>
            <a:xfrm>
              <a:off x="4419260" y="6020288"/>
              <a:ext cx="228486" cy="152156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4-Point Star 31"/>
            <p:cNvSpPr/>
            <p:nvPr/>
          </p:nvSpPr>
          <p:spPr>
            <a:xfrm>
              <a:off x="4267427" y="5639045"/>
              <a:ext cx="151834" cy="229088"/>
            </a:xfrm>
            <a:prstGeom prst="star4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" name="AutoShape 14"/>
          <p:cNvSpPr>
            <a:spLocks noChangeArrowheads="1"/>
          </p:cNvSpPr>
          <p:nvPr/>
        </p:nvSpPr>
        <p:spPr bwMode="auto">
          <a:xfrm rot="2441178">
            <a:off x="3603625" y="1766888"/>
            <a:ext cx="352425" cy="200025"/>
          </a:xfrm>
          <a:prstGeom prst="leftArrow">
            <a:avLst>
              <a:gd name="adj1" fmla="val 18454"/>
              <a:gd name="adj2" fmla="val 778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06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2286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371600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14"/>
          <p:cNvSpPr>
            <a:spLocks noChangeArrowheads="1"/>
          </p:cNvSpPr>
          <p:nvPr/>
        </p:nvSpPr>
        <p:spPr bwMode="auto">
          <a:xfrm rot="6786282">
            <a:off x="2441575" y="4119563"/>
            <a:ext cx="320675" cy="219075"/>
          </a:xfrm>
          <a:prstGeom prst="leftArrow">
            <a:avLst>
              <a:gd name="adj1" fmla="val 18454"/>
              <a:gd name="adj2" fmla="val 775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2286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8458200" y="6705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h.a</a:t>
            </a:r>
          </a:p>
        </p:txBody>
      </p:sp>
      <p:sp>
        <p:nvSpPr>
          <p:cNvPr id="18" name="7-Point Star 17"/>
          <p:cNvSpPr/>
          <p:nvPr/>
        </p:nvSpPr>
        <p:spPr>
          <a:xfrm>
            <a:off x="7467600" y="1752600"/>
            <a:ext cx="1676400" cy="2362200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cs typeface="Arial" charset="0"/>
              </a:rPr>
              <a:t>C</a:t>
            </a:r>
            <a:r>
              <a:rPr lang="en-US" sz="2400">
                <a:solidFill>
                  <a:srgbClr val="002060"/>
                </a:solidFill>
                <a:cs typeface="Arial" charset="0"/>
              </a:rPr>
              <a:t>Có mấy bước sao chép màu?</a:t>
            </a:r>
            <a:endParaRPr lang="en-US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53" name="Text Box 19"/>
          <p:cNvSpPr txBox="1">
            <a:spLocks noChangeArrowheads="1"/>
          </p:cNvSpPr>
          <p:nvPr/>
        </p:nvSpPr>
        <p:spPr bwMode="auto">
          <a:xfrm>
            <a:off x="1371600" y="6324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HÌNH 1</a:t>
            </a:r>
          </a:p>
        </p:txBody>
      </p:sp>
      <p:sp>
        <p:nvSpPr>
          <p:cNvPr id="10254" name="Text Box 20"/>
          <p:cNvSpPr txBox="1">
            <a:spLocks noChangeArrowheads="1"/>
          </p:cNvSpPr>
          <p:nvPr/>
        </p:nvSpPr>
        <p:spPr bwMode="auto">
          <a:xfrm>
            <a:off x="5867400" y="64912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HÌNH 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-0.15504 -0.061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-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-0.01111 C 0.09966 0.04144 0.175 0.09445 0.17934 0.15348 C 0.18403 0.21297 0.07257 0.3125 0.05122 0.34445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111 C 0.13663 -0.04306 0.27344 -0.07431 0.27153 -0.12385 C 0.26962 -0.17315 0.0434 -0.25186 -0.01007 -0.30787 C -0.06337 -0.36389 -0.04184 -0.43727 -0.04965 -0.46042 C -0.05729 -0.48334 -0.05729 -0.46598 -0.05712 -0.44792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1" y="-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5.92593E-6 L 0.5 0.47777 " pathEditMode="relative" ptsTypes="AA">
                                      <p:cBhvr>
                                        <p:cTn id="51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5" grpId="2" animBg="1"/>
      <p:bldP spid="35" grpId="3" animBg="1"/>
      <p:bldP spid="17" grpId="0" animBg="1"/>
      <p:bldP spid="17" grpId="1" animBg="1"/>
      <p:bldP spid="17" grpId="2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1"/>
          <p:cNvSpPr>
            <a:spLocks noChangeArrowheads="1"/>
          </p:cNvSpPr>
          <p:nvPr/>
        </p:nvSpPr>
        <p:spPr bwMode="auto">
          <a:xfrm>
            <a:off x="228600" y="2362200"/>
            <a:ext cx="89154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u="sng">
                <a:solidFill>
                  <a:srgbClr val="0066FF"/>
                </a:solidFill>
                <a:latin typeface=".VnArial" pitchFamily="34" charset="0"/>
              </a:rPr>
              <a:t>Bước 2</a:t>
            </a:r>
            <a:r>
              <a:rPr lang="en-US" sz="2400">
                <a:solidFill>
                  <a:srgbClr val="0066FF"/>
                </a:solidFill>
                <a:latin typeface=".VnArial" pitchFamily="34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Di chuyển công cụ lấy màu vào mảng màu cần lấy, nháy chuột.</a:t>
            </a:r>
          </a:p>
        </p:txBody>
      </p:sp>
      <p:sp>
        <p:nvSpPr>
          <p:cNvPr id="12291" name="Rectangle 82"/>
          <p:cNvSpPr>
            <a:spLocks noChangeArrowheads="1"/>
          </p:cNvSpPr>
          <p:nvPr/>
        </p:nvSpPr>
        <p:spPr bwMode="auto">
          <a:xfrm>
            <a:off x="228600" y="1341438"/>
            <a:ext cx="8915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u="sng">
                <a:solidFill>
                  <a:srgbClr val="0066FF"/>
                </a:solidFill>
                <a:latin typeface=".VnArial" pitchFamily="34" charset="0"/>
              </a:rPr>
              <a:t>Bước 1</a:t>
            </a:r>
            <a:r>
              <a:rPr lang="en-US" sz="24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Chọn công cụ lấy màu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picker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.VnArial" pitchFamily="34" charset="0"/>
            </a:endParaRPr>
          </a:p>
        </p:txBody>
      </p:sp>
      <p:sp>
        <p:nvSpPr>
          <p:cNvPr id="12292" name="Rectangle 83"/>
          <p:cNvSpPr>
            <a:spLocks noChangeArrowheads="1"/>
          </p:cNvSpPr>
          <p:nvPr/>
        </p:nvSpPr>
        <p:spPr bwMode="auto">
          <a:xfrm>
            <a:off x="228600" y="36576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u="sng">
                <a:solidFill>
                  <a:srgbClr val="0066FF"/>
                </a:solidFill>
                <a:latin typeface=".VnArial" pitchFamily="34" charset="0"/>
              </a:rPr>
              <a:t>Bước 3</a:t>
            </a:r>
            <a:r>
              <a:rPr lang="en-US" sz="2400">
                <a:solidFill>
                  <a:srgbClr val="0066FF"/>
                </a:solidFill>
                <a:latin typeface=".VnArial" pitchFamily="34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Chọn công cụ tô màu           , di chuyển chuột đến vị trí cần tô, nháy chuột.</a:t>
            </a:r>
          </a:p>
        </p:txBody>
      </p:sp>
      <p:sp>
        <p:nvSpPr>
          <p:cNvPr id="11269" name="Rectangle 80"/>
          <p:cNvSpPr>
            <a:spLocks noChangeArrowheads="1"/>
          </p:cNvSpPr>
          <p:nvPr/>
        </p:nvSpPr>
        <p:spPr bwMode="auto">
          <a:xfrm>
            <a:off x="609600" y="381000"/>
            <a:ext cx="635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>
                <a:solidFill>
                  <a:srgbClr val="0066FF"/>
                </a:solidFill>
                <a:latin typeface=".VnArial" pitchFamily="34" charset="0"/>
              </a:rPr>
              <a:t>* </a:t>
            </a:r>
            <a:r>
              <a:rPr lang="en-US" sz="2800" b="1" u="sng">
                <a:solidFill>
                  <a:srgbClr val="0066FF"/>
                </a:solidFill>
                <a:latin typeface=".VnArial" pitchFamily="34" charset="0"/>
              </a:rPr>
              <a:t>C¸c bưíc thùc hiÖn sao </a:t>
            </a:r>
            <a:r>
              <a:rPr lang="en-US" sz="2800" b="1" u="sng">
                <a:solidFill>
                  <a:srgbClr val="0066FF"/>
                </a:solidFill>
                <a:latin typeface="Times New Roman" pitchFamily="18" charset="0"/>
              </a:rPr>
              <a:t>chép màu</a:t>
            </a:r>
            <a:r>
              <a:rPr lang="en-US" sz="2800" b="1" u="sng">
                <a:solidFill>
                  <a:srgbClr val="0066FF"/>
                </a:solidFill>
                <a:latin typeface=".VnArial" pitchFamily="34" charset="0"/>
              </a:rPr>
              <a:t>:</a:t>
            </a:r>
            <a:endParaRPr lang="en-US" sz="2800" b="1" u="sng">
              <a:solidFill>
                <a:schemeClr val="tx2"/>
              </a:solidFill>
              <a:latin typeface=".VnArial" pitchFamily="34" charset="0"/>
            </a:endParaRP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7191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429000"/>
            <a:ext cx="725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otched Right Arrow 1"/>
          <p:cNvSpPr/>
          <p:nvPr/>
        </p:nvSpPr>
        <p:spPr>
          <a:xfrm>
            <a:off x="8610600" y="4748213"/>
            <a:ext cx="457200" cy="484187"/>
          </a:xfrm>
          <a:prstGeom prst="notchedRightArrow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Right Arrow 2"/>
          <p:cNvSpPr/>
          <p:nvPr/>
        </p:nvSpPr>
        <p:spPr>
          <a:xfrm>
            <a:off x="8610600" y="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547</Words>
  <Application>Microsoft Office PowerPoint</Application>
  <PresentationFormat>On-screen Show (4:3)</PresentationFormat>
  <Paragraphs>80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Arial</vt:lpstr>
      <vt:lpstr>Times New Roman</vt:lpstr>
      <vt:lpstr>Franklin Gothic Book</vt:lpstr>
      <vt:lpstr>Brush Script MT</vt:lpstr>
      <vt:lpstr>.VnArial</vt:lpstr>
      <vt:lpstr>Wingdings</vt:lpstr>
      <vt:lpstr>Office Theme</vt:lpstr>
      <vt:lpstr>Paintbrush Picture</vt:lpstr>
      <vt:lpstr>Kiểm tra bài cũ: Em hãy điều chỉnh trang vẽ sau sao cho phù hợp?</vt:lpstr>
      <vt:lpstr>Kiểm tra bài cũ: Em hãy sao chép thêm 1 hình con tàu sau đó xoay 2 con tàu đối xứng nhau theo mẫu sau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68</cp:revision>
  <dcterms:created xsi:type="dcterms:W3CDTF">2017-10-30T09:05:02Z</dcterms:created>
  <dcterms:modified xsi:type="dcterms:W3CDTF">2020-03-05T09:19:00Z</dcterms:modified>
</cp:coreProperties>
</file>